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Freckle Face" panose="020B0604020202020204" charset="0"/>
      <p:regular r:id="rId25"/>
    </p:embeddedFont>
    <p:embeddedFont>
      <p:font typeface="Nunito Bold" panose="020B0604020202020204" charset="0"/>
      <p:regular r:id="rId26"/>
    </p:embeddedFont>
    <p:embeddedFont>
      <p:font typeface="Nunito Bold Bold" panose="020B0604020202020204" charset="0"/>
      <p:regular r:id="rId27"/>
    </p:embeddedFont>
    <p:embeddedFont>
      <p:font typeface="Nunito Semi-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Robot kinematics deals with the motion intricacies of robots, including converting between cartesian and joint spaces. It involves two key problems: forward kinematics, which determines the end effector's position and orientation based on joint angles by solving forward kinematics equations, and inverse kinematics, which finds the joint angles needed to achieve a desired end effector position and orientation in a reference frame.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systematic method, illustrated below, assigns a coordinate frame to each joint and uses these parameters to create transformation matrices, facilitating the analysis and control of robotic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a:t>
            </a:r>
          </a:p>
          <a:p>
            <a:r>
              <a:rPr lang="en-US"/>
              <a:t>toolbox provides users with the ability to quickly and easily design, program, and stimulate robotic</a:t>
            </a:r>
          </a:p>
          <a:p>
            <a:r>
              <a:rPr lang="en-US"/>
              <a:t>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KUKA KR 22 R1610-2 industrial manipulator is a specific model of robot produced by KUKA.</a:t>
            </a:r>
          </a:p>
          <a:p>
            <a:r>
              <a:rPr lang="en-US"/>
              <a:t>It was chosen as an illustrative case study due to the unique characteristics that make it ideal for</a:t>
            </a:r>
          </a:p>
          <a:p>
            <a:r>
              <a:rPr lang="en-US"/>
              <a:t>kinematic analysis. It has six degrees of freedom (6-DOF) with a spherical wrist, which allows for a</a:t>
            </a:r>
          </a:p>
          <a:p>
            <a:r>
              <a:rPr lang="en-US"/>
              <a:t>wide range of motion and a high level of flexibility. This makes it an ideal subject for studying the</a:t>
            </a:r>
          </a:p>
          <a:p>
            <a:r>
              <a:rPr lang="en-US"/>
              <a:t>kinematics of a robot with a high degree of complexity [4]. Compared to other robots, the KUKA KR</a:t>
            </a:r>
          </a:p>
          <a:p>
            <a:r>
              <a:rPr lang="en-US"/>
              <a:t>22 R1610-2 is a compact robot with a high payload capacity and reach, making it suitable for a wide</a:t>
            </a:r>
          </a:p>
          <a:p>
            <a:r>
              <a:rPr lang="en-US"/>
              <a:t>range of applications, especially in small to medium-sized manufacturing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1.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notesSlide" Target="../notesSlides/notesSlide2.xm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4.png"/><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grpSp>
        <p:nvGrpSpPr>
          <p:cNvPr id="2" name="Group 2"/>
          <p:cNvGrpSpPr/>
          <p:nvPr/>
        </p:nvGrpSpPr>
        <p:grpSpPr>
          <a:xfrm>
            <a:off x="11114272" y="737311"/>
            <a:ext cx="6459829" cy="8812378"/>
            <a:chOff x="0" y="0"/>
            <a:chExt cx="1646589" cy="2246246"/>
          </a:xfrm>
        </p:grpSpPr>
        <p:sp>
          <p:nvSpPr>
            <p:cNvPr id="3" name="Freeform 3"/>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9C8AE"/>
            </a:solidFill>
          </p:spPr>
        </p:sp>
        <p:sp>
          <p:nvSpPr>
            <p:cNvPr id="4" name="TextBox 4"/>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17945" y="737311"/>
            <a:ext cx="9877199" cy="3474970"/>
            <a:chOff x="0" y="0"/>
            <a:chExt cx="2517666" cy="885759"/>
          </a:xfrm>
        </p:grpSpPr>
        <p:sp>
          <p:nvSpPr>
            <p:cNvPr id="6" name="Freeform 6"/>
            <p:cNvSpPr/>
            <p:nvPr/>
          </p:nvSpPr>
          <p:spPr>
            <a:xfrm>
              <a:off x="0" y="0"/>
              <a:ext cx="2517666" cy="885759"/>
            </a:xfrm>
            <a:custGeom>
              <a:avLst/>
              <a:gdLst/>
              <a:ahLst/>
              <a:cxnLst/>
              <a:rect l="l" t="t" r="r" b="b"/>
              <a:pathLst>
                <a:path w="2517666" h="885759">
                  <a:moveTo>
                    <a:pt x="0" y="0"/>
                  </a:moveTo>
                  <a:lnTo>
                    <a:pt x="2517666" y="0"/>
                  </a:lnTo>
                  <a:lnTo>
                    <a:pt x="2517666" y="885759"/>
                  </a:lnTo>
                  <a:lnTo>
                    <a:pt x="0" y="885759"/>
                  </a:lnTo>
                  <a:close/>
                </a:path>
              </a:pathLst>
            </a:custGeom>
            <a:solidFill>
              <a:srgbClr val="717384"/>
            </a:solidFill>
          </p:spPr>
        </p:sp>
        <p:sp>
          <p:nvSpPr>
            <p:cNvPr id="7" name="TextBox 7"/>
            <p:cNvSpPr txBox="1"/>
            <p:nvPr/>
          </p:nvSpPr>
          <p:spPr>
            <a:xfrm>
              <a:off x="0" y="-38100"/>
              <a:ext cx="2517666" cy="9238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717945" y="4637724"/>
            <a:ext cx="9877199" cy="4911965"/>
            <a:chOff x="0" y="0"/>
            <a:chExt cx="2517666" cy="1252044"/>
          </a:xfrm>
        </p:grpSpPr>
        <p:sp>
          <p:nvSpPr>
            <p:cNvPr id="9" name="Freeform 9"/>
            <p:cNvSpPr/>
            <p:nvPr/>
          </p:nvSpPr>
          <p:spPr>
            <a:xfrm>
              <a:off x="0" y="0"/>
              <a:ext cx="2517666" cy="1252044"/>
            </a:xfrm>
            <a:custGeom>
              <a:avLst/>
              <a:gdLst/>
              <a:ahLst/>
              <a:cxnLst/>
              <a:rect l="l" t="t" r="r" b="b"/>
              <a:pathLst>
                <a:path w="2517666" h="1252044">
                  <a:moveTo>
                    <a:pt x="0" y="0"/>
                  </a:moveTo>
                  <a:lnTo>
                    <a:pt x="2517666" y="0"/>
                  </a:lnTo>
                  <a:lnTo>
                    <a:pt x="2517666" y="1252044"/>
                  </a:lnTo>
                  <a:lnTo>
                    <a:pt x="0" y="1252044"/>
                  </a:lnTo>
                  <a:close/>
                </a:path>
              </a:pathLst>
            </a:custGeom>
            <a:solidFill>
              <a:srgbClr val="90A9A8"/>
            </a:solidFill>
          </p:spPr>
        </p:sp>
        <p:sp>
          <p:nvSpPr>
            <p:cNvPr id="10" name="TextBox 10"/>
            <p:cNvSpPr txBox="1"/>
            <p:nvPr/>
          </p:nvSpPr>
          <p:spPr>
            <a:xfrm>
              <a:off x="0" y="-38100"/>
              <a:ext cx="2517666" cy="129014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1741576" y="1028700"/>
            <a:ext cx="5205222" cy="8229600"/>
          </a:xfrm>
          <a:custGeom>
            <a:avLst/>
            <a:gdLst/>
            <a:ahLst/>
            <a:cxnLst/>
            <a:rect l="l" t="t" r="r" b="b"/>
            <a:pathLst>
              <a:path w="5205222" h="8229600">
                <a:moveTo>
                  <a:pt x="0" y="0"/>
                </a:moveTo>
                <a:lnTo>
                  <a:pt x="5205222" y="0"/>
                </a:lnTo>
                <a:lnTo>
                  <a:pt x="5205222" y="8229600"/>
                </a:lnTo>
                <a:lnTo>
                  <a:pt x="0" y="8229600"/>
                </a:lnTo>
                <a:lnTo>
                  <a:pt x="0" y="0"/>
                </a:lnTo>
                <a:close/>
              </a:path>
            </a:pathLst>
          </a:custGeom>
          <a:blipFill>
            <a:blip r:embed="rId4"/>
            <a:stretch>
              <a:fillRect/>
            </a:stretch>
          </a:blipFill>
        </p:spPr>
      </p:sp>
      <p:sp>
        <p:nvSpPr>
          <p:cNvPr id="12" name="TextBox 12"/>
          <p:cNvSpPr txBox="1"/>
          <p:nvPr/>
        </p:nvSpPr>
        <p:spPr>
          <a:xfrm>
            <a:off x="1047984" y="800100"/>
            <a:ext cx="9217120" cy="2057400"/>
          </a:xfrm>
          <a:prstGeom prst="rect">
            <a:avLst/>
          </a:prstGeom>
        </p:spPr>
        <p:txBody>
          <a:bodyPr lIns="0" tIns="0" rIns="0" bIns="0" rtlCol="0" anchor="t">
            <a:spAutoFit/>
          </a:bodyPr>
          <a:lstStyle/>
          <a:p>
            <a:pPr algn="ctr">
              <a:lnSpc>
                <a:spcPts val="16800"/>
              </a:lnSpc>
            </a:pPr>
            <a:r>
              <a:rPr lang="en-US" sz="12000">
                <a:solidFill>
                  <a:srgbClr val="ECDEBC"/>
                </a:solidFill>
                <a:latin typeface="Freckle Face"/>
                <a:ea typeface="Freckle Face"/>
                <a:cs typeface="Freckle Face"/>
                <a:sym typeface="Freckle Face"/>
              </a:rPr>
              <a:t>ROBOTICS</a:t>
            </a:r>
          </a:p>
        </p:txBody>
      </p:sp>
      <p:sp>
        <p:nvSpPr>
          <p:cNvPr id="13" name="TextBox 13"/>
          <p:cNvSpPr txBox="1"/>
          <p:nvPr/>
        </p:nvSpPr>
        <p:spPr>
          <a:xfrm>
            <a:off x="1028700" y="3110377"/>
            <a:ext cx="9217120" cy="771525"/>
          </a:xfrm>
          <a:prstGeom prst="rect">
            <a:avLst/>
          </a:prstGeom>
        </p:spPr>
        <p:txBody>
          <a:bodyPr lIns="0" tIns="0" rIns="0" bIns="0" rtlCol="0" anchor="t">
            <a:spAutoFit/>
          </a:bodyPr>
          <a:lstStyle/>
          <a:p>
            <a:pPr algn="ctr">
              <a:lnSpc>
                <a:spcPts val="6000"/>
              </a:lnSpc>
            </a:pPr>
            <a:r>
              <a:rPr lang="en-US" sz="5000">
                <a:solidFill>
                  <a:srgbClr val="ECDEBC"/>
                </a:solidFill>
                <a:latin typeface="Nunito Bold"/>
                <a:ea typeface="Nunito Bold"/>
                <a:cs typeface="Nunito Bold"/>
                <a:sym typeface="Nunito Bold"/>
              </a:rPr>
              <a:t>Case Study - Group 01</a:t>
            </a:r>
          </a:p>
        </p:txBody>
      </p:sp>
      <p:sp>
        <p:nvSpPr>
          <p:cNvPr id="14" name="Freeform 14"/>
          <p:cNvSpPr/>
          <p:nvPr/>
        </p:nvSpPr>
        <p:spPr>
          <a:xfrm>
            <a:off x="3406279" y="6239088"/>
            <a:ext cx="2056455" cy="3145629"/>
          </a:xfrm>
          <a:custGeom>
            <a:avLst/>
            <a:gdLst/>
            <a:ahLst/>
            <a:cxnLst/>
            <a:rect l="l" t="t" r="r" b="b"/>
            <a:pathLst>
              <a:path w="2056455" h="3145629">
                <a:moveTo>
                  <a:pt x="0" y="0"/>
                </a:moveTo>
                <a:lnTo>
                  <a:pt x="2056455" y="0"/>
                </a:lnTo>
                <a:lnTo>
                  <a:pt x="2056455" y="3145628"/>
                </a:lnTo>
                <a:lnTo>
                  <a:pt x="0" y="3145628"/>
                </a:lnTo>
                <a:lnTo>
                  <a:pt x="0" y="0"/>
                </a:lnTo>
                <a:close/>
              </a:path>
            </a:pathLst>
          </a:custGeom>
          <a:blipFill>
            <a:blip r:embed="rId5"/>
            <a:stretch>
              <a:fillRect/>
            </a:stretch>
          </a:blipFill>
        </p:spPr>
      </p:sp>
      <p:sp>
        <p:nvSpPr>
          <p:cNvPr id="15" name="Freeform 15"/>
          <p:cNvSpPr/>
          <p:nvPr/>
        </p:nvSpPr>
        <p:spPr>
          <a:xfrm>
            <a:off x="844513" y="5681547"/>
            <a:ext cx="2434834" cy="3703169"/>
          </a:xfrm>
          <a:custGeom>
            <a:avLst/>
            <a:gdLst/>
            <a:ahLst/>
            <a:cxnLst/>
            <a:rect l="l" t="t" r="r" b="b"/>
            <a:pathLst>
              <a:path w="2434834" h="3703169">
                <a:moveTo>
                  <a:pt x="0" y="0"/>
                </a:moveTo>
                <a:lnTo>
                  <a:pt x="2434834" y="0"/>
                </a:lnTo>
                <a:lnTo>
                  <a:pt x="2434834" y="3703169"/>
                </a:lnTo>
                <a:lnTo>
                  <a:pt x="0" y="3703169"/>
                </a:lnTo>
                <a:lnTo>
                  <a:pt x="0" y="0"/>
                </a:lnTo>
                <a:close/>
              </a:path>
            </a:pathLst>
          </a:custGeom>
          <a:blipFill>
            <a:blip r:embed="rId6"/>
            <a:stretch>
              <a:fillRect/>
            </a:stretch>
          </a:blipFill>
        </p:spPr>
      </p:sp>
      <p:sp>
        <p:nvSpPr>
          <p:cNvPr id="16" name="Freeform 16"/>
          <p:cNvSpPr/>
          <p:nvPr/>
        </p:nvSpPr>
        <p:spPr>
          <a:xfrm>
            <a:off x="5589666" y="5286976"/>
            <a:ext cx="2427472" cy="3971324"/>
          </a:xfrm>
          <a:custGeom>
            <a:avLst/>
            <a:gdLst/>
            <a:ahLst/>
            <a:cxnLst/>
            <a:rect l="l" t="t" r="r" b="b"/>
            <a:pathLst>
              <a:path w="2427472" h="3971324">
                <a:moveTo>
                  <a:pt x="0" y="0"/>
                </a:moveTo>
                <a:lnTo>
                  <a:pt x="2427472" y="0"/>
                </a:lnTo>
                <a:lnTo>
                  <a:pt x="2427472" y="3971324"/>
                </a:lnTo>
                <a:lnTo>
                  <a:pt x="0" y="3971324"/>
                </a:lnTo>
                <a:lnTo>
                  <a:pt x="0" y="0"/>
                </a:lnTo>
                <a:close/>
              </a:path>
            </a:pathLst>
          </a:custGeom>
          <a:blipFill>
            <a:blip r:embed="rId7"/>
            <a:stretch>
              <a:fillRect/>
            </a:stretch>
          </a:blipFill>
        </p:spPr>
      </p:sp>
      <p:sp>
        <p:nvSpPr>
          <p:cNvPr id="17" name="Freeform 17"/>
          <p:cNvSpPr/>
          <p:nvPr/>
        </p:nvSpPr>
        <p:spPr>
          <a:xfrm>
            <a:off x="8005590" y="5744755"/>
            <a:ext cx="2405366" cy="3576753"/>
          </a:xfrm>
          <a:custGeom>
            <a:avLst/>
            <a:gdLst/>
            <a:ahLst/>
            <a:cxnLst/>
            <a:rect l="l" t="t" r="r" b="b"/>
            <a:pathLst>
              <a:path w="2405366" h="3576753">
                <a:moveTo>
                  <a:pt x="0" y="0"/>
                </a:moveTo>
                <a:lnTo>
                  <a:pt x="2405366" y="0"/>
                </a:lnTo>
                <a:lnTo>
                  <a:pt x="2405366" y="3576753"/>
                </a:lnTo>
                <a:lnTo>
                  <a:pt x="0" y="3576753"/>
                </a:lnTo>
                <a:lnTo>
                  <a:pt x="0" y="0"/>
                </a:lnTo>
                <a:close/>
              </a:path>
            </a:pathLst>
          </a:custGeom>
          <a:blipFill>
            <a:blip r:embed="rId8"/>
            <a:stretch>
              <a:fillRect/>
            </a:stretch>
          </a:blipFill>
        </p:spPr>
      </p:sp>
      <p:pic>
        <p:nvPicPr>
          <p:cNvPr id="21" name="Video 20">
            <a:hlinkClick r:id="" action="ppaction://media"/>
            <a:extLst>
              <a:ext uri="{FF2B5EF4-FFF2-40B4-BE49-F238E27FC236}">
                <a16:creationId xmlns:a16="http://schemas.microsoft.com/office/drawing/2014/main" id="{18AD5815-CD58-F2BB-C198-60479DAD5E4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14859000" y="7715250"/>
            <a:ext cx="3428999" cy="2571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85"/>
    </mc:Choice>
    <mc:Fallback xmlns="">
      <p:transition spd="slow" advTm="4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61D2C"/>
        </a:solidFill>
        <a:effectLst/>
      </p:bgPr>
    </p:bg>
    <p:spTree>
      <p:nvGrpSpPr>
        <p:cNvPr id="1" name=""/>
        <p:cNvGrpSpPr/>
        <p:nvPr/>
      </p:nvGrpSpPr>
      <p:grpSpPr>
        <a:xfrm>
          <a:off x="0" y="0"/>
          <a:ext cx="0" cy="0"/>
          <a:chOff x="0" y="0"/>
          <a:chExt cx="0" cy="0"/>
        </a:xfrm>
      </p:grpSpPr>
      <p:sp>
        <p:nvSpPr>
          <p:cNvPr id="2" name="Freeform 2"/>
          <p:cNvSpPr/>
          <p:nvPr/>
        </p:nvSpPr>
        <p:spPr>
          <a:xfrm rot="-5400000">
            <a:off x="3146413" y="-3376171"/>
            <a:ext cx="12165946" cy="18668971"/>
          </a:xfrm>
          <a:custGeom>
            <a:avLst/>
            <a:gdLst/>
            <a:ahLst/>
            <a:cxnLst/>
            <a:rect l="l" t="t" r="r" b="b"/>
            <a:pathLst>
              <a:path w="12165946" h="18668971">
                <a:moveTo>
                  <a:pt x="0" y="0"/>
                </a:moveTo>
                <a:lnTo>
                  <a:pt x="12165947" y="0"/>
                </a:lnTo>
                <a:lnTo>
                  <a:pt x="12165947" y="18668971"/>
                </a:lnTo>
                <a:lnTo>
                  <a:pt x="0" y="186689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652013" y="719635"/>
            <a:ext cx="9877199" cy="8812378"/>
            <a:chOff x="0" y="0"/>
            <a:chExt cx="2517666" cy="2246246"/>
          </a:xfrm>
        </p:grpSpPr>
        <p:sp>
          <p:nvSpPr>
            <p:cNvPr id="4" name="Freeform 4"/>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804865"/>
            </a:solidFill>
          </p:spPr>
        </p:sp>
        <p:sp>
          <p:nvSpPr>
            <p:cNvPr id="5" name="TextBox 5"/>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8788" y="719635"/>
            <a:ext cx="6459829" cy="8812378"/>
            <a:chOff x="0" y="0"/>
            <a:chExt cx="1646589" cy="2246246"/>
          </a:xfrm>
        </p:grpSpPr>
        <p:sp>
          <p:nvSpPr>
            <p:cNvPr id="7" name="Freeform 7"/>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F4DBD3"/>
            </a:solidFill>
          </p:spPr>
        </p:sp>
        <p:sp>
          <p:nvSpPr>
            <p:cNvPr id="8" name="TextBox 8"/>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8463179" y="2862689"/>
            <a:ext cx="8254867" cy="6181725"/>
          </a:xfrm>
          <a:prstGeom prst="rect">
            <a:avLst/>
          </a:prstGeom>
        </p:spPr>
        <p:txBody>
          <a:bodyPr lIns="0" tIns="0" rIns="0" bIns="0" rtlCol="0" anchor="t">
            <a:spAutoFit/>
          </a:bodyPr>
          <a:lstStyle/>
          <a:p>
            <a:pPr algn="l">
              <a:lnSpc>
                <a:spcPts val="5400"/>
              </a:lnSpc>
            </a:pPr>
            <a:r>
              <a:rPr lang="en-US" sz="4500">
                <a:solidFill>
                  <a:srgbClr val="F4F4F4"/>
                </a:solidFill>
                <a:latin typeface="Nunito Bold"/>
                <a:ea typeface="Nunito Bold"/>
                <a:cs typeface="Nunito Bold"/>
                <a:sym typeface="Nunito Bold"/>
              </a:rPr>
              <a:t>Roboanalyzer is a 3D model-based solution with multiple modules that may be used to efficiently visualize different robotics topics. It can display D-H parameter animation and conduct forward and inverse kinematics, as well as dynamic analyses of serial robots</a:t>
            </a:r>
          </a:p>
        </p:txBody>
      </p:sp>
      <p:sp>
        <p:nvSpPr>
          <p:cNvPr id="10" name="Freeform 10"/>
          <p:cNvSpPr/>
          <p:nvPr/>
        </p:nvSpPr>
        <p:spPr>
          <a:xfrm>
            <a:off x="1028700" y="1028700"/>
            <a:ext cx="5496289" cy="8296285"/>
          </a:xfrm>
          <a:custGeom>
            <a:avLst/>
            <a:gdLst/>
            <a:ahLst/>
            <a:cxnLst/>
            <a:rect l="l" t="t" r="r" b="b"/>
            <a:pathLst>
              <a:path w="5496289" h="8296285">
                <a:moveTo>
                  <a:pt x="0" y="0"/>
                </a:moveTo>
                <a:lnTo>
                  <a:pt x="5496289" y="0"/>
                </a:lnTo>
                <a:lnTo>
                  <a:pt x="5496289" y="8296285"/>
                </a:lnTo>
                <a:lnTo>
                  <a:pt x="0" y="8296285"/>
                </a:lnTo>
                <a:lnTo>
                  <a:pt x="0" y="0"/>
                </a:lnTo>
                <a:close/>
              </a:path>
            </a:pathLst>
          </a:custGeom>
          <a:blipFill>
            <a:blip r:embed="rId4"/>
            <a:stretch>
              <a:fillRect/>
            </a:stretch>
          </a:blipFill>
        </p:spPr>
      </p:sp>
      <p:sp>
        <p:nvSpPr>
          <p:cNvPr id="11" name="TextBox 11"/>
          <p:cNvSpPr txBox="1"/>
          <p:nvPr/>
        </p:nvSpPr>
        <p:spPr>
          <a:xfrm>
            <a:off x="8084695" y="885825"/>
            <a:ext cx="9011835" cy="1252855"/>
          </a:xfrm>
          <a:prstGeom prst="rect">
            <a:avLst/>
          </a:prstGeom>
        </p:spPr>
        <p:txBody>
          <a:bodyPr lIns="0" tIns="0" rIns="0" bIns="0" rtlCol="0" anchor="t">
            <a:spAutoFit/>
          </a:bodyPr>
          <a:lstStyle/>
          <a:p>
            <a:pPr algn="r">
              <a:lnSpc>
                <a:spcPts val="10219"/>
              </a:lnSpc>
            </a:pPr>
            <a:r>
              <a:rPr lang="en-US" sz="7299">
                <a:solidFill>
                  <a:srgbClr val="F4F4F4"/>
                </a:solidFill>
                <a:latin typeface="Freckle Face"/>
                <a:ea typeface="Freckle Face"/>
                <a:cs typeface="Freckle Face"/>
                <a:sym typeface="Freckle Face"/>
              </a:rPr>
              <a:t>ROBOANALYZER</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717945" y="737311"/>
            <a:ext cx="10122843" cy="8812378"/>
            <a:chOff x="0" y="0"/>
            <a:chExt cx="2580279" cy="2246246"/>
          </a:xfrm>
        </p:grpSpPr>
        <p:sp>
          <p:nvSpPr>
            <p:cNvPr id="4" name="Freeform 4"/>
            <p:cNvSpPr/>
            <p:nvPr/>
          </p:nvSpPr>
          <p:spPr>
            <a:xfrm>
              <a:off x="0" y="0"/>
              <a:ext cx="2580280" cy="2246246"/>
            </a:xfrm>
            <a:custGeom>
              <a:avLst/>
              <a:gdLst/>
              <a:ahLst/>
              <a:cxnLst/>
              <a:rect l="l" t="t" r="r" b="b"/>
              <a:pathLst>
                <a:path w="2580280" h="2246246">
                  <a:moveTo>
                    <a:pt x="0" y="0"/>
                  </a:moveTo>
                  <a:lnTo>
                    <a:pt x="2580280" y="0"/>
                  </a:lnTo>
                  <a:lnTo>
                    <a:pt x="2580280" y="2246246"/>
                  </a:lnTo>
                  <a:lnTo>
                    <a:pt x="0" y="2246246"/>
                  </a:lnTo>
                  <a:close/>
                </a:path>
              </a:pathLst>
            </a:custGeom>
            <a:solidFill>
              <a:srgbClr val="717384"/>
            </a:solidFill>
          </p:spPr>
        </p:sp>
        <p:sp>
          <p:nvSpPr>
            <p:cNvPr id="5" name="TextBox 5"/>
            <p:cNvSpPr txBox="1"/>
            <p:nvPr/>
          </p:nvSpPr>
          <p:spPr>
            <a:xfrm>
              <a:off x="0" y="-38100"/>
              <a:ext cx="2580279" cy="2284346"/>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933450"/>
            <a:ext cx="9555299" cy="837564"/>
          </a:xfrm>
          <a:prstGeom prst="rect">
            <a:avLst/>
          </a:prstGeom>
        </p:spPr>
        <p:txBody>
          <a:bodyPr lIns="0" tIns="0" rIns="0" bIns="0" rtlCol="0" anchor="t">
            <a:spAutoFit/>
          </a:bodyPr>
          <a:lstStyle/>
          <a:p>
            <a:pPr algn="l">
              <a:lnSpc>
                <a:spcPts val="6860"/>
              </a:lnSpc>
            </a:pPr>
            <a:r>
              <a:rPr lang="en-US" sz="4900">
                <a:solidFill>
                  <a:srgbClr val="FFFFFF"/>
                </a:solidFill>
                <a:latin typeface="Freckle Face"/>
                <a:ea typeface="Freckle Face"/>
                <a:cs typeface="Freckle Face"/>
                <a:sym typeface="Freckle Face"/>
              </a:rPr>
              <a:t>SOLUTION FOR INVERSE KINEMATICS</a:t>
            </a:r>
          </a:p>
        </p:txBody>
      </p:sp>
      <p:sp>
        <p:nvSpPr>
          <p:cNvPr id="7" name="TextBox 7"/>
          <p:cNvSpPr txBox="1"/>
          <p:nvPr/>
        </p:nvSpPr>
        <p:spPr>
          <a:xfrm>
            <a:off x="1215220" y="2800350"/>
            <a:ext cx="9011835" cy="4686300"/>
          </a:xfrm>
          <a:prstGeom prst="rect">
            <a:avLst/>
          </a:prstGeom>
        </p:spPr>
        <p:txBody>
          <a:bodyPr lIns="0" tIns="0" rIns="0" bIns="0" rtlCol="0" anchor="t">
            <a:spAutoFit/>
          </a:bodyPr>
          <a:lstStyle/>
          <a:p>
            <a:pPr algn="l">
              <a:lnSpc>
                <a:spcPts val="3120"/>
              </a:lnSpc>
            </a:pPr>
            <a:r>
              <a:rPr lang="en-US" sz="2600">
                <a:solidFill>
                  <a:srgbClr val="F4F4F4"/>
                </a:solidFill>
                <a:latin typeface="Nunito Bold"/>
                <a:ea typeface="Nunito Bold"/>
                <a:cs typeface="Nunito Bold"/>
                <a:sym typeface="Nunito Bold"/>
              </a:rPr>
              <a:t>Inverse kinematics is more complicated than forward kinematics. Inverse kinematics is essential for trajectory planning and motion control, whereas forward kinematics determines the pose of the end effector.</a:t>
            </a:r>
          </a:p>
          <a:p>
            <a:pPr algn="l">
              <a:lnSpc>
                <a:spcPts val="3120"/>
              </a:lnSpc>
            </a:pPr>
            <a:endParaRPr lang="en-US" sz="2600">
              <a:solidFill>
                <a:srgbClr val="F4F4F4"/>
              </a:solidFill>
              <a:latin typeface="Nunito Bold"/>
              <a:ea typeface="Nunito Bold"/>
              <a:cs typeface="Nunito Bold"/>
              <a:sym typeface="Nunito Bold"/>
            </a:endParaRPr>
          </a:p>
          <a:p>
            <a:pPr algn="l">
              <a:lnSpc>
                <a:spcPts val="3120"/>
              </a:lnSpc>
            </a:pPr>
            <a:r>
              <a:rPr lang="en-US" sz="2600">
                <a:solidFill>
                  <a:srgbClr val="F4F4F4"/>
                </a:solidFill>
                <a:latin typeface="Nunito Bold"/>
                <a:ea typeface="Nunito Bold"/>
                <a:cs typeface="Nunito Bold"/>
                <a:sym typeface="Nunito Bold"/>
              </a:rPr>
              <a:t> Various methods, such as geometric and algebraic analysis, are used to solve inverse kinematics based on the manipulator's structure.</a:t>
            </a:r>
          </a:p>
          <a:p>
            <a:pPr algn="l">
              <a:lnSpc>
                <a:spcPts val="3120"/>
              </a:lnSpc>
            </a:pPr>
            <a:endParaRPr lang="en-US" sz="2600">
              <a:solidFill>
                <a:srgbClr val="F4F4F4"/>
              </a:solidFill>
              <a:latin typeface="Nunito Bold"/>
              <a:ea typeface="Nunito Bold"/>
              <a:cs typeface="Nunito Bold"/>
              <a:sym typeface="Nunito Bold"/>
            </a:endParaRPr>
          </a:p>
          <a:p>
            <a:pPr algn="l">
              <a:lnSpc>
                <a:spcPts val="3120"/>
              </a:lnSpc>
            </a:pPr>
            <a:r>
              <a:rPr lang="en-US" sz="2600">
                <a:solidFill>
                  <a:srgbClr val="F4F4F4"/>
                </a:solidFill>
                <a:latin typeface="Nunito Bold"/>
                <a:ea typeface="Nunito Bold"/>
                <a:cs typeface="Nunito Bold"/>
                <a:sym typeface="Nunito Bold"/>
              </a:rPr>
              <a:t>In inverse kinematics, for any given location and orientation, the joint angles θ1, θ2, θ3, θ4, θ5, and θ6 can be calculated.</a:t>
            </a:r>
          </a:p>
        </p:txBody>
      </p:sp>
      <p:grpSp>
        <p:nvGrpSpPr>
          <p:cNvPr id="8" name="Group 8"/>
          <p:cNvGrpSpPr/>
          <p:nvPr/>
        </p:nvGrpSpPr>
        <p:grpSpPr>
          <a:xfrm>
            <a:off x="11114272" y="737311"/>
            <a:ext cx="6459829" cy="8812378"/>
            <a:chOff x="0" y="0"/>
            <a:chExt cx="1646589" cy="2246246"/>
          </a:xfrm>
        </p:grpSpPr>
        <p:sp>
          <p:nvSpPr>
            <p:cNvPr id="9" name="Freeform 9"/>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1BD9F"/>
            </a:solidFill>
          </p:spPr>
        </p:sp>
        <p:sp>
          <p:nvSpPr>
            <p:cNvPr id="10" name="TextBox 10"/>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1728665" y="1169321"/>
            <a:ext cx="4856991" cy="7429432"/>
          </a:xfrm>
          <a:custGeom>
            <a:avLst/>
            <a:gdLst/>
            <a:ahLst/>
            <a:cxnLst/>
            <a:rect l="l" t="t" r="r" b="b"/>
            <a:pathLst>
              <a:path w="4856991" h="7429432">
                <a:moveTo>
                  <a:pt x="0" y="0"/>
                </a:moveTo>
                <a:lnTo>
                  <a:pt x="4856991" y="0"/>
                </a:lnTo>
                <a:lnTo>
                  <a:pt x="4856991" y="7429432"/>
                </a:lnTo>
                <a:lnTo>
                  <a:pt x="0" y="7429432"/>
                </a:lnTo>
                <a:lnTo>
                  <a:pt x="0" y="0"/>
                </a:lnTo>
                <a:close/>
              </a:path>
            </a:pathLst>
          </a:custGeom>
          <a:blipFill>
            <a:blip r:embed="rId5"/>
            <a:stretch>
              <a:fillRect/>
            </a:stretch>
          </a:blipFill>
        </p:spPr>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028700" y="737311"/>
            <a:ext cx="16545401" cy="8812378"/>
            <a:chOff x="0" y="0"/>
            <a:chExt cx="4217368" cy="2246246"/>
          </a:xfrm>
        </p:grpSpPr>
        <p:sp>
          <p:nvSpPr>
            <p:cNvPr id="4" name="Freeform 4"/>
            <p:cNvSpPr/>
            <p:nvPr/>
          </p:nvSpPr>
          <p:spPr>
            <a:xfrm>
              <a:off x="0" y="0"/>
              <a:ext cx="4217369" cy="2246246"/>
            </a:xfrm>
            <a:custGeom>
              <a:avLst/>
              <a:gdLst/>
              <a:ahLst/>
              <a:cxnLst/>
              <a:rect l="l" t="t" r="r" b="b"/>
              <a:pathLst>
                <a:path w="4217369" h="2246246">
                  <a:moveTo>
                    <a:pt x="0" y="0"/>
                  </a:moveTo>
                  <a:lnTo>
                    <a:pt x="4217369" y="0"/>
                  </a:lnTo>
                  <a:lnTo>
                    <a:pt x="4217369" y="2246246"/>
                  </a:lnTo>
                  <a:lnTo>
                    <a:pt x="0" y="2246246"/>
                  </a:lnTo>
                  <a:close/>
                </a:path>
              </a:pathLst>
            </a:custGeom>
            <a:solidFill>
              <a:srgbClr val="D9C8AE"/>
            </a:solidFill>
          </p:spPr>
        </p:sp>
        <p:sp>
          <p:nvSpPr>
            <p:cNvPr id="5" name="TextBox 5"/>
            <p:cNvSpPr txBox="1"/>
            <p:nvPr/>
          </p:nvSpPr>
          <p:spPr>
            <a:xfrm>
              <a:off x="0" y="-38100"/>
              <a:ext cx="4217368" cy="228434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301400" y="3009354"/>
            <a:ext cx="7779974" cy="4412522"/>
          </a:xfrm>
          <a:custGeom>
            <a:avLst/>
            <a:gdLst/>
            <a:ahLst/>
            <a:cxnLst/>
            <a:rect l="l" t="t" r="r" b="b"/>
            <a:pathLst>
              <a:path w="7779974" h="4412522">
                <a:moveTo>
                  <a:pt x="0" y="0"/>
                </a:moveTo>
                <a:lnTo>
                  <a:pt x="7779974" y="0"/>
                </a:lnTo>
                <a:lnTo>
                  <a:pt x="7779974" y="4412522"/>
                </a:lnTo>
                <a:lnTo>
                  <a:pt x="0" y="4412522"/>
                </a:lnTo>
                <a:lnTo>
                  <a:pt x="0" y="0"/>
                </a:lnTo>
                <a:close/>
              </a:path>
            </a:pathLst>
          </a:custGeom>
          <a:blipFill>
            <a:blip r:embed="rId5"/>
            <a:stretch>
              <a:fillRect/>
            </a:stretch>
          </a:blipFill>
        </p:spPr>
      </p:sp>
      <p:sp>
        <p:nvSpPr>
          <p:cNvPr id="7" name="TextBox 7"/>
          <p:cNvSpPr txBox="1"/>
          <p:nvPr/>
        </p:nvSpPr>
        <p:spPr>
          <a:xfrm>
            <a:off x="1597218" y="986168"/>
            <a:ext cx="13708746" cy="1252736"/>
          </a:xfrm>
          <a:prstGeom prst="rect">
            <a:avLst/>
          </a:prstGeom>
        </p:spPr>
        <p:txBody>
          <a:bodyPr lIns="0" tIns="0" rIns="0" bIns="0" rtlCol="0" anchor="t">
            <a:spAutoFit/>
          </a:bodyPr>
          <a:lstStyle/>
          <a:p>
            <a:pPr algn="just">
              <a:lnSpc>
                <a:spcPts val="10219"/>
              </a:lnSpc>
            </a:pPr>
            <a:r>
              <a:rPr lang="en-US" sz="7299">
                <a:solidFill>
                  <a:srgbClr val="000000"/>
                </a:solidFill>
                <a:latin typeface="Freckle Face"/>
                <a:ea typeface="Freckle Face"/>
                <a:cs typeface="Freckle Face"/>
                <a:sym typeface="Freckle Face"/>
              </a:rPr>
              <a:t>CALCULATING THE JOINT ANGLES</a:t>
            </a:r>
          </a:p>
        </p:txBody>
      </p:sp>
      <p:sp>
        <p:nvSpPr>
          <p:cNvPr id="8" name="TextBox 8"/>
          <p:cNvSpPr txBox="1"/>
          <p:nvPr/>
        </p:nvSpPr>
        <p:spPr>
          <a:xfrm>
            <a:off x="1812814" y="3158484"/>
            <a:ext cx="6224487" cy="4114262"/>
          </a:xfrm>
          <a:prstGeom prst="rect">
            <a:avLst/>
          </a:prstGeom>
        </p:spPr>
        <p:txBody>
          <a:bodyPr lIns="0" tIns="0" rIns="0" bIns="0" rtlCol="0" anchor="t">
            <a:spAutoFit/>
          </a:bodyPr>
          <a:lstStyle/>
          <a:p>
            <a:pPr algn="l">
              <a:lnSpc>
                <a:spcPts val="3600"/>
              </a:lnSpc>
            </a:pPr>
            <a:r>
              <a:rPr lang="en-US" sz="3000">
                <a:solidFill>
                  <a:srgbClr val="000000"/>
                </a:solidFill>
                <a:latin typeface="Nunito Bold"/>
                <a:ea typeface="Nunito Bold"/>
                <a:cs typeface="Nunito Bold"/>
                <a:sym typeface="Nunito Bold"/>
              </a:rPr>
              <a:t>These equations sequentially multiply the transformation matrix by the inverse of individual transformation matrices.</a:t>
            </a:r>
          </a:p>
          <a:p>
            <a:pPr algn="l">
              <a:lnSpc>
                <a:spcPts val="3600"/>
              </a:lnSpc>
            </a:pPr>
            <a:endParaRPr lang="en-US" sz="3000">
              <a:solidFill>
                <a:srgbClr val="000000"/>
              </a:solidFill>
              <a:latin typeface="Nunito Bold"/>
              <a:ea typeface="Nunito Bold"/>
              <a:cs typeface="Nunito Bold"/>
              <a:sym typeface="Nunito Bold"/>
            </a:endParaRPr>
          </a:p>
          <a:p>
            <a:pPr algn="l">
              <a:lnSpc>
                <a:spcPts val="3600"/>
              </a:lnSpc>
            </a:pPr>
            <a:r>
              <a:rPr lang="en-US" sz="3000">
                <a:solidFill>
                  <a:srgbClr val="000000"/>
                </a:solidFill>
                <a:latin typeface="Nunito Bold"/>
                <a:ea typeface="Nunito Bold"/>
                <a:cs typeface="Nunito Bold"/>
                <a:sym typeface="Nunito Bold"/>
              </a:rPr>
              <a:t>This step-by-step multiplication helps isolate the individual joint transformations, making it easier to solve for each joint angle.</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753328" y="504362"/>
            <a:ext cx="16545401" cy="9278276"/>
            <a:chOff x="0" y="0"/>
            <a:chExt cx="4217368" cy="2365002"/>
          </a:xfrm>
        </p:grpSpPr>
        <p:sp>
          <p:nvSpPr>
            <p:cNvPr id="4" name="Freeform 4"/>
            <p:cNvSpPr/>
            <p:nvPr/>
          </p:nvSpPr>
          <p:spPr>
            <a:xfrm>
              <a:off x="0" y="0"/>
              <a:ext cx="4217369" cy="2365002"/>
            </a:xfrm>
            <a:custGeom>
              <a:avLst/>
              <a:gdLst/>
              <a:ahLst/>
              <a:cxnLst/>
              <a:rect l="l" t="t" r="r" b="b"/>
              <a:pathLst>
                <a:path w="4217369" h="2365002">
                  <a:moveTo>
                    <a:pt x="0" y="0"/>
                  </a:moveTo>
                  <a:lnTo>
                    <a:pt x="4217369" y="0"/>
                  </a:lnTo>
                  <a:lnTo>
                    <a:pt x="4217369" y="2365002"/>
                  </a:lnTo>
                  <a:lnTo>
                    <a:pt x="0" y="2365002"/>
                  </a:lnTo>
                  <a:close/>
                </a:path>
              </a:pathLst>
            </a:custGeom>
            <a:solidFill>
              <a:srgbClr val="D9C8AE"/>
            </a:solidFill>
          </p:spPr>
        </p:sp>
        <p:sp>
          <p:nvSpPr>
            <p:cNvPr id="5" name="TextBox 5"/>
            <p:cNvSpPr txBox="1"/>
            <p:nvPr/>
          </p:nvSpPr>
          <p:spPr>
            <a:xfrm>
              <a:off x="0" y="-38100"/>
              <a:ext cx="4217368" cy="240310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888511" y="3087303"/>
            <a:ext cx="7785600" cy="2056197"/>
          </a:xfrm>
          <a:custGeom>
            <a:avLst/>
            <a:gdLst/>
            <a:ahLst/>
            <a:cxnLst/>
            <a:rect l="l" t="t" r="r" b="b"/>
            <a:pathLst>
              <a:path w="7785600" h="2056197">
                <a:moveTo>
                  <a:pt x="0" y="0"/>
                </a:moveTo>
                <a:lnTo>
                  <a:pt x="7785600" y="0"/>
                </a:lnTo>
                <a:lnTo>
                  <a:pt x="7785600" y="2056197"/>
                </a:lnTo>
                <a:lnTo>
                  <a:pt x="0" y="2056197"/>
                </a:lnTo>
                <a:lnTo>
                  <a:pt x="0" y="0"/>
                </a:lnTo>
                <a:close/>
              </a:path>
            </a:pathLst>
          </a:custGeom>
          <a:blipFill>
            <a:blip r:embed="rId5"/>
            <a:stretch>
              <a:fillRect/>
            </a:stretch>
          </a:blipFill>
        </p:spPr>
      </p:sp>
      <p:sp>
        <p:nvSpPr>
          <p:cNvPr id="7" name="Freeform 7"/>
          <p:cNvSpPr/>
          <p:nvPr/>
        </p:nvSpPr>
        <p:spPr>
          <a:xfrm>
            <a:off x="8888511" y="6556546"/>
            <a:ext cx="7571023" cy="1383347"/>
          </a:xfrm>
          <a:custGeom>
            <a:avLst/>
            <a:gdLst/>
            <a:ahLst/>
            <a:cxnLst/>
            <a:rect l="l" t="t" r="r" b="b"/>
            <a:pathLst>
              <a:path w="7571023" h="1383347">
                <a:moveTo>
                  <a:pt x="0" y="0"/>
                </a:moveTo>
                <a:lnTo>
                  <a:pt x="7571023" y="0"/>
                </a:lnTo>
                <a:lnTo>
                  <a:pt x="7571023" y="1383347"/>
                </a:lnTo>
                <a:lnTo>
                  <a:pt x="0" y="1383347"/>
                </a:lnTo>
                <a:lnTo>
                  <a:pt x="0" y="0"/>
                </a:lnTo>
                <a:close/>
              </a:path>
            </a:pathLst>
          </a:custGeom>
          <a:blipFill>
            <a:blip r:embed="rId6"/>
            <a:stretch>
              <a:fillRect/>
            </a:stretch>
          </a:blipFill>
        </p:spPr>
      </p:sp>
      <p:sp>
        <p:nvSpPr>
          <p:cNvPr id="8" name="TextBox 8"/>
          <p:cNvSpPr txBox="1"/>
          <p:nvPr/>
        </p:nvSpPr>
        <p:spPr>
          <a:xfrm>
            <a:off x="1597218" y="986168"/>
            <a:ext cx="13708746" cy="1252736"/>
          </a:xfrm>
          <a:prstGeom prst="rect">
            <a:avLst/>
          </a:prstGeom>
        </p:spPr>
        <p:txBody>
          <a:bodyPr lIns="0" tIns="0" rIns="0" bIns="0" rtlCol="0" anchor="t">
            <a:spAutoFit/>
          </a:bodyPr>
          <a:lstStyle/>
          <a:p>
            <a:pPr algn="just">
              <a:lnSpc>
                <a:spcPts val="10219"/>
              </a:lnSpc>
            </a:pPr>
            <a:r>
              <a:rPr lang="en-US" sz="7299">
                <a:solidFill>
                  <a:srgbClr val="000000"/>
                </a:solidFill>
                <a:latin typeface="Freckle Face"/>
                <a:ea typeface="Freckle Face"/>
                <a:cs typeface="Freckle Face"/>
                <a:sym typeface="Freckle Face"/>
              </a:rPr>
              <a:t>CALCULATING THE JOINT ANGLES</a:t>
            </a:r>
          </a:p>
        </p:txBody>
      </p:sp>
      <p:sp>
        <p:nvSpPr>
          <p:cNvPr id="9" name="TextBox 9"/>
          <p:cNvSpPr txBox="1"/>
          <p:nvPr/>
        </p:nvSpPr>
        <p:spPr>
          <a:xfrm>
            <a:off x="1812814" y="3158484"/>
            <a:ext cx="6224487" cy="6399963"/>
          </a:xfrm>
          <a:prstGeom prst="rect">
            <a:avLst/>
          </a:prstGeom>
        </p:spPr>
        <p:txBody>
          <a:bodyPr lIns="0" tIns="0" rIns="0" bIns="0" rtlCol="0" anchor="t">
            <a:spAutoFit/>
          </a:bodyPr>
          <a:lstStyle/>
          <a:p>
            <a:pPr algn="l">
              <a:lnSpc>
                <a:spcPts val="3600"/>
              </a:lnSpc>
            </a:pPr>
            <a:r>
              <a:rPr lang="en-US" sz="3000">
                <a:solidFill>
                  <a:srgbClr val="000000"/>
                </a:solidFill>
                <a:latin typeface="Nunito Bold"/>
                <a:ea typeface="Nunito Bold"/>
                <a:cs typeface="Nunito Bold"/>
                <a:sym typeface="Nunito Bold"/>
              </a:rPr>
              <a:t>Multiplies the overall transformation matrix T6​ by the inverse of A1​ on both sides to start isolating the terms involving the joint angles.</a:t>
            </a:r>
          </a:p>
          <a:p>
            <a:pPr algn="l">
              <a:lnSpc>
                <a:spcPts val="3600"/>
              </a:lnSpc>
            </a:pPr>
            <a:endParaRPr lang="en-US" sz="3000">
              <a:solidFill>
                <a:srgbClr val="000000"/>
              </a:solidFill>
              <a:latin typeface="Nunito Bold"/>
              <a:ea typeface="Nunito Bold"/>
              <a:cs typeface="Nunito Bold"/>
              <a:sym typeface="Nunito Bold"/>
            </a:endParaRPr>
          </a:p>
          <a:p>
            <a:pPr algn="l">
              <a:lnSpc>
                <a:spcPts val="3600"/>
              </a:lnSpc>
            </a:pPr>
            <a:r>
              <a:rPr lang="en-US" sz="3000">
                <a:solidFill>
                  <a:srgbClr val="000000"/>
                </a:solidFill>
                <a:latin typeface="Nunito Bold"/>
                <a:ea typeface="Nunito Bold"/>
                <a:cs typeface="Nunito Bold"/>
                <a:sym typeface="Nunito Bold"/>
              </a:rPr>
              <a:t>These equations solve for the first joint angle theta1. By equating specific elements (like R33R_{33}R33​ and R34R_{34}R34​) of the resulting matrices from above  the joint angle theta1​ is isolated and solved using trigonometric identities.</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562874" y="504362"/>
            <a:ext cx="16545401" cy="9278276"/>
            <a:chOff x="0" y="0"/>
            <a:chExt cx="4217368" cy="2365002"/>
          </a:xfrm>
        </p:grpSpPr>
        <p:sp>
          <p:nvSpPr>
            <p:cNvPr id="4" name="Freeform 4"/>
            <p:cNvSpPr/>
            <p:nvPr/>
          </p:nvSpPr>
          <p:spPr>
            <a:xfrm>
              <a:off x="0" y="0"/>
              <a:ext cx="4217369" cy="2365002"/>
            </a:xfrm>
            <a:custGeom>
              <a:avLst/>
              <a:gdLst/>
              <a:ahLst/>
              <a:cxnLst/>
              <a:rect l="l" t="t" r="r" b="b"/>
              <a:pathLst>
                <a:path w="4217369" h="2365002">
                  <a:moveTo>
                    <a:pt x="0" y="0"/>
                  </a:moveTo>
                  <a:lnTo>
                    <a:pt x="4217369" y="0"/>
                  </a:lnTo>
                  <a:lnTo>
                    <a:pt x="4217369" y="2365002"/>
                  </a:lnTo>
                  <a:lnTo>
                    <a:pt x="0" y="2365002"/>
                  </a:lnTo>
                  <a:close/>
                </a:path>
              </a:pathLst>
            </a:custGeom>
            <a:solidFill>
              <a:srgbClr val="D9C8AE"/>
            </a:solidFill>
          </p:spPr>
        </p:sp>
        <p:sp>
          <p:nvSpPr>
            <p:cNvPr id="5" name="TextBox 5"/>
            <p:cNvSpPr txBox="1"/>
            <p:nvPr/>
          </p:nvSpPr>
          <p:spPr>
            <a:xfrm>
              <a:off x="0" y="-38100"/>
              <a:ext cx="4217368" cy="240310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8716374" y="2708928"/>
            <a:ext cx="7631125" cy="6240564"/>
          </a:xfrm>
          <a:custGeom>
            <a:avLst/>
            <a:gdLst/>
            <a:ahLst/>
            <a:cxnLst/>
            <a:rect l="l" t="t" r="r" b="b"/>
            <a:pathLst>
              <a:path w="7631125" h="6240564">
                <a:moveTo>
                  <a:pt x="0" y="0"/>
                </a:moveTo>
                <a:lnTo>
                  <a:pt x="7631125" y="0"/>
                </a:lnTo>
                <a:lnTo>
                  <a:pt x="7631125" y="6240565"/>
                </a:lnTo>
                <a:lnTo>
                  <a:pt x="0" y="6240565"/>
                </a:lnTo>
                <a:lnTo>
                  <a:pt x="0" y="0"/>
                </a:lnTo>
                <a:close/>
              </a:path>
            </a:pathLst>
          </a:custGeom>
          <a:blipFill>
            <a:blip r:embed="rId5"/>
            <a:stretch>
              <a:fillRect/>
            </a:stretch>
          </a:blipFill>
        </p:spPr>
      </p:sp>
      <p:sp>
        <p:nvSpPr>
          <p:cNvPr id="7" name="TextBox 7"/>
          <p:cNvSpPr txBox="1"/>
          <p:nvPr/>
        </p:nvSpPr>
        <p:spPr>
          <a:xfrm>
            <a:off x="1597218" y="986168"/>
            <a:ext cx="13708746" cy="1252736"/>
          </a:xfrm>
          <a:prstGeom prst="rect">
            <a:avLst/>
          </a:prstGeom>
        </p:spPr>
        <p:txBody>
          <a:bodyPr lIns="0" tIns="0" rIns="0" bIns="0" rtlCol="0" anchor="t">
            <a:spAutoFit/>
          </a:bodyPr>
          <a:lstStyle/>
          <a:p>
            <a:pPr algn="just">
              <a:lnSpc>
                <a:spcPts val="10219"/>
              </a:lnSpc>
            </a:pPr>
            <a:r>
              <a:rPr lang="en-US" sz="7299">
                <a:solidFill>
                  <a:srgbClr val="000000"/>
                </a:solidFill>
                <a:latin typeface="Freckle Face"/>
                <a:ea typeface="Freckle Face"/>
                <a:cs typeface="Freckle Face"/>
                <a:sym typeface="Freckle Face"/>
              </a:rPr>
              <a:t>CALCULATING THE JOINT ANGLES</a:t>
            </a:r>
          </a:p>
        </p:txBody>
      </p:sp>
      <p:sp>
        <p:nvSpPr>
          <p:cNvPr id="8" name="TextBox 8"/>
          <p:cNvSpPr txBox="1"/>
          <p:nvPr/>
        </p:nvSpPr>
        <p:spPr>
          <a:xfrm>
            <a:off x="1597218" y="4457790"/>
            <a:ext cx="6224487" cy="1371421"/>
          </a:xfrm>
          <a:prstGeom prst="rect">
            <a:avLst/>
          </a:prstGeom>
        </p:spPr>
        <p:txBody>
          <a:bodyPr lIns="0" tIns="0" rIns="0" bIns="0" rtlCol="0" anchor="t">
            <a:spAutoFit/>
          </a:bodyPr>
          <a:lstStyle/>
          <a:p>
            <a:pPr algn="l">
              <a:lnSpc>
                <a:spcPts val="3600"/>
              </a:lnSpc>
            </a:pPr>
            <a:r>
              <a:rPr lang="en-US" sz="3000">
                <a:solidFill>
                  <a:srgbClr val="000000"/>
                </a:solidFill>
                <a:latin typeface="Nunito Bold"/>
                <a:ea typeface="Nunito Bold"/>
                <a:cs typeface="Nunito Bold"/>
                <a:sym typeface="Nunito Bold"/>
              </a:rPr>
              <a:t>All the joint angles may be caluclated using these simplified forumlae as well.</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14272" y="737311"/>
            <a:ext cx="6459829" cy="8812378"/>
            <a:chOff x="0" y="0"/>
            <a:chExt cx="1646589" cy="2246246"/>
          </a:xfrm>
        </p:grpSpPr>
        <p:sp>
          <p:nvSpPr>
            <p:cNvPr id="4" name="Freeform 4"/>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9C8AE"/>
            </a:solidFill>
          </p:spPr>
        </p:sp>
        <p:sp>
          <p:nvSpPr>
            <p:cNvPr id="5" name="TextBox 5"/>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7945" y="737311"/>
            <a:ext cx="9877199" cy="8812378"/>
            <a:chOff x="0" y="0"/>
            <a:chExt cx="2517666" cy="2246246"/>
          </a:xfrm>
        </p:grpSpPr>
        <p:sp>
          <p:nvSpPr>
            <p:cNvPr id="7" name="Freeform 7"/>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717384"/>
            </a:solidFill>
          </p:spPr>
        </p:sp>
        <p:sp>
          <p:nvSpPr>
            <p:cNvPr id="8" name="TextBox 8"/>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150626" y="1063167"/>
            <a:ext cx="9011835" cy="1252855"/>
          </a:xfrm>
          <a:prstGeom prst="rect">
            <a:avLst/>
          </a:prstGeom>
        </p:spPr>
        <p:txBody>
          <a:bodyPr lIns="0" tIns="0" rIns="0" bIns="0" rtlCol="0" anchor="t">
            <a:spAutoFit/>
          </a:bodyPr>
          <a:lstStyle/>
          <a:p>
            <a:pPr algn="just">
              <a:lnSpc>
                <a:spcPts val="10219"/>
              </a:lnSpc>
            </a:pPr>
            <a:r>
              <a:rPr lang="en-US" sz="7299">
                <a:solidFill>
                  <a:srgbClr val="FFFFFF"/>
                </a:solidFill>
                <a:latin typeface="Freckle Face"/>
                <a:ea typeface="Freckle Face"/>
                <a:cs typeface="Freckle Face"/>
                <a:sym typeface="Freckle Face"/>
              </a:rPr>
              <a:t>KUKA KR 22 R1610-2</a:t>
            </a:r>
          </a:p>
        </p:txBody>
      </p:sp>
      <p:sp>
        <p:nvSpPr>
          <p:cNvPr id="10" name="TextBox 10"/>
          <p:cNvSpPr txBox="1"/>
          <p:nvPr/>
        </p:nvSpPr>
        <p:spPr>
          <a:xfrm>
            <a:off x="1150626" y="3271463"/>
            <a:ext cx="9011835" cy="5486400"/>
          </a:xfrm>
          <a:prstGeom prst="rect">
            <a:avLst/>
          </a:prstGeom>
        </p:spPr>
        <p:txBody>
          <a:bodyPr lIns="0" tIns="0" rIns="0" bIns="0" rtlCol="0" anchor="t">
            <a:spAutoFit/>
          </a:bodyPr>
          <a:lstStyle/>
          <a:p>
            <a:pPr algn="l">
              <a:lnSpc>
                <a:spcPts val="3600"/>
              </a:lnSpc>
            </a:pPr>
            <a:r>
              <a:rPr lang="en-US" sz="3000">
                <a:solidFill>
                  <a:srgbClr val="FFFFFF"/>
                </a:solidFill>
                <a:latin typeface="Nunito Bold"/>
                <a:ea typeface="Nunito Bold"/>
                <a:cs typeface="Nunito Bold"/>
                <a:sym typeface="Nunito Bold"/>
              </a:rPr>
              <a:t>The KUKA KR 22 R1610-2 industrial manipulator is chosen as a case study for its unique characteristics, ideal for kinematic analysis. </a:t>
            </a:r>
          </a:p>
          <a:p>
            <a:pPr algn="l">
              <a:lnSpc>
                <a:spcPts val="3600"/>
              </a:lnSpc>
            </a:pPr>
            <a:endParaRPr lang="en-US" sz="3000">
              <a:solidFill>
                <a:srgbClr val="FFFFFF"/>
              </a:solidFill>
              <a:latin typeface="Nunito Bold"/>
              <a:ea typeface="Nunito Bold"/>
              <a:cs typeface="Nunito Bold"/>
              <a:sym typeface="Nunito Bold"/>
            </a:endParaRPr>
          </a:p>
          <a:p>
            <a:pPr algn="l">
              <a:lnSpc>
                <a:spcPts val="3600"/>
              </a:lnSpc>
            </a:pPr>
            <a:r>
              <a:rPr lang="en-US" sz="3000">
                <a:solidFill>
                  <a:srgbClr val="FFFFFF"/>
                </a:solidFill>
                <a:latin typeface="Nunito Bold"/>
                <a:ea typeface="Nunito Bold"/>
                <a:cs typeface="Nunito Bold"/>
                <a:sym typeface="Nunito Bold"/>
              </a:rPr>
              <a:t>With six degrees of freedom (6-DOF) and a spherical wrist, it offers extensive motion range and flexibility. </a:t>
            </a:r>
          </a:p>
          <a:p>
            <a:pPr algn="l">
              <a:lnSpc>
                <a:spcPts val="3600"/>
              </a:lnSpc>
            </a:pPr>
            <a:endParaRPr lang="en-US" sz="3000">
              <a:solidFill>
                <a:srgbClr val="FFFFFF"/>
              </a:solidFill>
              <a:latin typeface="Nunito Bold"/>
              <a:ea typeface="Nunito Bold"/>
              <a:cs typeface="Nunito Bold"/>
              <a:sym typeface="Nunito Bold"/>
            </a:endParaRPr>
          </a:p>
          <a:p>
            <a:pPr algn="l">
              <a:lnSpc>
                <a:spcPts val="3600"/>
              </a:lnSpc>
            </a:pPr>
            <a:r>
              <a:rPr lang="en-US" sz="3000">
                <a:solidFill>
                  <a:srgbClr val="FFFFFF"/>
                </a:solidFill>
                <a:latin typeface="Nunito Bold"/>
                <a:ea typeface="Nunito Bold"/>
                <a:cs typeface="Nunito Bold"/>
                <a:sym typeface="Nunito Bold"/>
              </a:rPr>
              <a:t>Compact yet capable of high payloads and reach, it's well-suited for diverse applications, particularly in small to medium-sized manufacturing.</a:t>
            </a:r>
          </a:p>
        </p:txBody>
      </p:sp>
      <p:sp>
        <p:nvSpPr>
          <p:cNvPr id="11" name="Freeform 11"/>
          <p:cNvSpPr/>
          <p:nvPr/>
        </p:nvSpPr>
        <p:spPr>
          <a:xfrm>
            <a:off x="11880550" y="1028700"/>
            <a:ext cx="4788059" cy="7570053"/>
          </a:xfrm>
          <a:custGeom>
            <a:avLst/>
            <a:gdLst/>
            <a:ahLst/>
            <a:cxnLst/>
            <a:rect l="l" t="t" r="r" b="b"/>
            <a:pathLst>
              <a:path w="4788059" h="7570053">
                <a:moveTo>
                  <a:pt x="0" y="0"/>
                </a:moveTo>
                <a:lnTo>
                  <a:pt x="4788059" y="0"/>
                </a:lnTo>
                <a:lnTo>
                  <a:pt x="4788059" y="7570053"/>
                </a:lnTo>
                <a:lnTo>
                  <a:pt x="0" y="7570053"/>
                </a:lnTo>
                <a:lnTo>
                  <a:pt x="0" y="0"/>
                </a:lnTo>
                <a:close/>
              </a:path>
            </a:pathLst>
          </a:custGeom>
          <a:blipFill>
            <a:blip r:embed="rId5"/>
            <a:stretch>
              <a:fillRect/>
            </a:stretch>
          </a:blipFill>
        </p:spPr>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14272" y="737311"/>
            <a:ext cx="6459829" cy="8812378"/>
            <a:chOff x="0" y="0"/>
            <a:chExt cx="1646589" cy="2246246"/>
          </a:xfrm>
        </p:grpSpPr>
        <p:sp>
          <p:nvSpPr>
            <p:cNvPr id="4" name="Freeform 4"/>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9C8AE"/>
            </a:solidFill>
          </p:spPr>
        </p:sp>
        <p:sp>
          <p:nvSpPr>
            <p:cNvPr id="5" name="TextBox 5"/>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7945" y="737311"/>
            <a:ext cx="9877199" cy="8812378"/>
            <a:chOff x="0" y="0"/>
            <a:chExt cx="2517666" cy="2246246"/>
          </a:xfrm>
        </p:grpSpPr>
        <p:sp>
          <p:nvSpPr>
            <p:cNvPr id="7" name="Freeform 7"/>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717384"/>
            </a:solidFill>
          </p:spPr>
        </p:sp>
        <p:sp>
          <p:nvSpPr>
            <p:cNvPr id="8" name="TextBox 8"/>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114272" y="2333143"/>
            <a:ext cx="6459829" cy="5620714"/>
          </a:xfrm>
          <a:custGeom>
            <a:avLst/>
            <a:gdLst/>
            <a:ahLst/>
            <a:cxnLst/>
            <a:rect l="l" t="t" r="r" b="b"/>
            <a:pathLst>
              <a:path w="6459829" h="5620714">
                <a:moveTo>
                  <a:pt x="0" y="0"/>
                </a:moveTo>
                <a:lnTo>
                  <a:pt x="6459829" y="0"/>
                </a:lnTo>
                <a:lnTo>
                  <a:pt x="6459829" y="5620714"/>
                </a:lnTo>
                <a:lnTo>
                  <a:pt x="0" y="5620714"/>
                </a:lnTo>
                <a:lnTo>
                  <a:pt x="0" y="0"/>
                </a:lnTo>
                <a:close/>
              </a:path>
            </a:pathLst>
          </a:custGeom>
          <a:blipFill>
            <a:blip r:embed="rId5"/>
            <a:stretch>
              <a:fillRect l="-7832" b="-280"/>
            </a:stretch>
          </a:blipFill>
        </p:spPr>
      </p:sp>
      <p:sp>
        <p:nvSpPr>
          <p:cNvPr id="10" name="TextBox 10"/>
          <p:cNvSpPr txBox="1"/>
          <p:nvPr/>
        </p:nvSpPr>
        <p:spPr>
          <a:xfrm>
            <a:off x="1150626" y="1063167"/>
            <a:ext cx="9011835" cy="1252855"/>
          </a:xfrm>
          <a:prstGeom prst="rect">
            <a:avLst/>
          </a:prstGeom>
        </p:spPr>
        <p:txBody>
          <a:bodyPr lIns="0" tIns="0" rIns="0" bIns="0" rtlCol="0" anchor="t">
            <a:spAutoFit/>
          </a:bodyPr>
          <a:lstStyle/>
          <a:p>
            <a:pPr algn="just">
              <a:lnSpc>
                <a:spcPts val="10219"/>
              </a:lnSpc>
            </a:pPr>
            <a:r>
              <a:rPr lang="en-US" sz="7299">
                <a:solidFill>
                  <a:srgbClr val="FFFFFF"/>
                </a:solidFill>
                <a:latin typeface="Freckle Face"/>
                <a:ea typeface="Freckle Face"/>
                <a:cs typeface="Freckle Face"/>
                <a:sym typeface="Freckle Face"/>
              </a:rPr>
              <a:t>KUKA KR 22 R1610-2</a:t>
            </a:r>
          </a:p>
        </p:txBody>
      </p:sp>
      <p:sp>
        <p:nvSpPr>
          <p:cNvPr id="11" name="TextBox 11"/>
          <p:cNvSpPr txBox="1"/>
          <p:nvPr/>
        </p:nvSpPr>
        <p:spPr>
          <a:xfrm>
            <a:off x="1150626" y="3271463"/>
            <a:ext cx="9011835" cy="3657600"/>
          </a:xfrm>
          <a:prstGeom prst="rect">
            <a:avLst/>
          </a:prstGeom>
        </p:spPr>
        <p:txBody>
          <a:bodyPr lIns="0" tIns="0" rIns="0" bIns="0" rtlCol="0" anchor="t">
            <a:spAutoFit/>
          </a:bodyPr>
          <a:lstStyle/>
          <a:p>
            <a:pPr algn="l">
              <a:lnSpc>
                <a:spcPts val="3600"/>
              </a:lnSpc>
            </a:pPr>
            <a:r>
              <a:rPr lang="en-US" sz="3000">
                <a:solidFill>
                  <a:srgbClr val="FFFFFF"/>
                </a:solidFill>
                <a:latin typeface="Nunito Bold"/>
                <a:ea typeface="Nunito Bold"/>
                <a:cs typeface="Nunito Bold"/>
                <a:sym typeface="Nunito Bold"/>
              </a:rPr>
              <a:t>the first three axes of the robot, A1, A2, and A3, are referred to as “major axes” because they are responsible for determining the end effector position, whereas the other three axes, A4, A5, and A6, are referred to as “minor axes” because they are used for describing the end effector to the specified position, and the minor axes contribute to end effector orientation</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14272" y="737311"/>
            <a:ext cx="6459829" cy="8812378"/>
            <a:chOff x="0" y="0"/>
            <a:chExt cx="1646589" cy="2246246"/>
          </a:xfrm>
        </p:grpSpPr>
        <p:sp>
          <p:nvSpPr>
            <p:cNvPr id="4" name="Freeform 4"/>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9C8AE"/>
            </a:solidFill>
          </p:spPr>
        </p:sp>
        <p:sp>
          <p:nvSpPr>
            <p:cNvPr id="5" name="TextBox 5"/>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7945" y="737311"/>
            <a:ext cx="9877199" cy="8812378"/>
            <a:chOff x="0" y="0"/>
            <a:chExt cx="2517666" cy="2246246"/>
          </a:xfrm>
        </p:grpSpPr>
        <p:sp>
          <p:nvSpPr>
            <p:cNvPr id="7" name="Freeform 7"/>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717384"/>
            </a:solidFill>
          </p:spPr>
        </p:sp>
        <p:sp>
          <p:nvSpPr>
            <p:cNvPr id="8" name="TextBox 8"/>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150626" y="1063167"/>
            <a:ext cx="9011835" cy="1252855"/>
          </a:xfrm>
          <a:prstGeom prst="rect">
            <a:avLst/>
          </a:prstGeom>
        </p:spPr>
        <p:txBody>
          <a:bodyPr lIns="0" tIns="0" rIns="0" bIns="0" rtlCol="0" anchor="t">
            <a:spAutoFit/>
          </a:bodyPr>
          <a:lstStyle/>
          <a:p>
            <a:pPr algn="just">
              <a:lnSpc>
                <a:spcPts val="10219"/>
              </a:lnSpc>
            </a:pPr>
            <a:r>
              <a:rPr lang="en-US" sz="7299">
                <a:solidFill>
                  <a:srgbClr val="FFFFFF"/>
                </a:solidFill>
                <a:latin typeface="Freckle Face"/>
                <a:ea typeface="Freckle Face"/>
                <a:cs typeface="Freckle Face"/>
                <a:sym typeface="Freckle Face"/>
              </a:rPr>
              <a:t>FANUC LR MATE 200ID</a:t>
            </a:r>
          </a:p>
        </p:txBody>
      </p:sp>
      <p:sp>
        <p:nvSpPr>
          <p:cNvPr id="10" name="TextBox 10"/>
          <p:cNvSpPr txBox="1"/>
          <p:nvPr/>
        </p:nvSpPr>
        <p:spPr>
          <a:xfrm>
            <a:off x="934285" y="2857500"/>
            <a:ext cx="9444517" cy="6400800"/>
          </a:xfrm>
          <a:prstGeom prst="rect">
            <a:avLst/>
          </a:prstGeom>
        </p:spPr>
        <p:txBody>
          <a:bodyPr lIns="0" tIns="0" rIns="0" bIns="0" rtlCol="0" anchor="t">
            <a:spAutoFit/>
          </a:bodyPr>
          <a:lstStyle/>
          <a:p>
            <a:pPr algn="l">
              <a:lnSpc>
                <a:spcPts val="3600"/>
              </a:lnSpc>
            </a:pPr>
            <a:r>
              <a:rPr lang="en-US" sz="3000">
                <a:solidFill>
                  <a:srgbClr val="FFFFFF"/>
                </a:solidFill>
                <a:latin typeface="Nunito Bold"/>
                <a:ea typeface="Nunito Bold"/>
                <a:cs typeface="Nunito Bold"/>
                <a:sym typeface="Nunito Bold"/>
              </a:rPr>
              <a:t>The FANUC LR Mate 200iD industrial manipulator is chosen as a case study for its unique characteristics, ideal for kinematic analysis.</a:t>
            </a:r>
          </a:p>
          <a:p>
            <a:pPr algn="l">
              <a:lnSpc>
                <a:spcPts val="3600"/>
              </a:lnSpc>
            </a:pPr>
            <a:endParaRPr lang="en-US" sz="3000">
              <a:solidFill>
                <a:srgbClr val="FFFFFF"/>
              </a:solidFill>
              <a:latin typeface="Nunito Bold"/>
              <a:ea typeface="Nunito Bold"/>
              <a:cs typeface="Nunito Bold"/>
              <a:sym typeface="Nunito Bold"/>
            </a:endParaRPr>
          </a:p>
          <a:p>
            <a:pPr algn="l">
              <a:lnSpc>
                <a:spcPts val="3600"/>
              </a:lnSpc>
            </a:pPr>
            <a:r>
              <a:rPr lang="en-US" sz="3000">
                <a:solidFill>
                  <a:srgbClr val="FFFFFF"/>
                </a:solidFill>
                <a:latin typeface="Nunito Bold"/>
                <a:ea typeface="Nunito Bold"/>
                <a:cs typeface="Nunito Bold"/>
                <a:sym typeface="Nunito Bold"/>
              </a:rPr>
              <a:t>With six degrees of freedom (6-DOF) and a compact design, it offers precise motion control and versatility.</a:t>
            </a:r>
          </a:p>
          <a:p>
            <a:pPr algn="l">
              <a:lnSpc>
                <a:spcPts val="3600"/>
              </a:lnSpc>
            </a:pPr>
            <a:endParaRPr lang="en-US" sz="3000">
              <a:solidFill>
                <a:srgbClr val="FFFFFF"/>
              </a:solidFill>
              <a:latin typeface="Nunito Bold"/>
              <a:ea typeface="Nunito Bold"/>
              <a:cs typeface="Nunito Bold"/>
              <a:sym typeface="Nunito Bold"/>
            </a:endParaRPr>
          </a:p>
          <a:p>
            <a:pPr algn="l">
              <a:lnSpc>
                <a:spcPts val="3600"/>
              </a:lnSpc>
            </a:pPr>
            <a:r>
              <a:rPr lang="en-US" sz="3000">
                <a:solidFill>
                  <a:srgbClr val="FFFFFF"/>
                </a:solidFill>
                <a:latin typeface="Nunito Bold"/>
                <a:ea typeface="Nunito Bold"/>
                <a:cs typeface="Nunito Bold"/>
                <a:sym typeface="Nunito Bold"/>
              </a:rPr>
              <a:t>Lightweight yet capable of handling various payloads and providing significant reach, it</a:t>
            </a:r>
          </a:p>
          <a:p>
            <a:pPr algn="l">
              <a:lnSpc>
                <a:spcPts val="3600"/>
              </a:lnSpc>
            </a:pPr>
            <a:endParaRPr lang="en-US" sz="3000">
              <a:solidFill>
                <a:srgbClr val="FFFFFF"/>
              </a:solidFill>
              <a:latin typeface="Nunito Bold"/>
              <a:ea typeface="Nunito Bold"/>
              <a:cs typeface="Nunito Bold"/>
              <a:sym typeface="Nunito Bold"/>
            </a:endParaRPr>
          </a:p>
          <a:p>
            <a:pPr algn="l">
              <a:lnSpc>
                <a:spcPts val="3600"/>
              </a:lnSpc>
            </a:pPr>
            <a:r>
              <a:rPr lang="en-US" sz="3000">
                <a:solidFill>
                  <a:srgbClr val="FFFFFF"/>
                </a:solidFill>
                <a:latin typeface="Nunito Bold"/>
                <a:ea typeface="Nunito Bold"/>
                <a:cs typeface="Nunito Bold"/>
                <a:sym typeface="Nunito Bold"/>
              </a:rPr>
              <a:t>is well-suited for a wide range of applications, particularly in small to medium-sized manufacturing and assembly processes.</a:t>
            </a:r>
          </a:p>
        </p:txBody>
      </p:sp>
      <p:sp>
        <p:nvSpPr>
          <p:cNvPr id="11" name="Freeform 11"/>
          <p:cNvSpPr/>
          <p:nvPr/>
        </p:nvSpPr>
        <p:spPr>
          <a:xfrm>
            <a:off x="11913466" y="912679"/>
            <a:ext cx="4861442" cy="7686074"/>
          </a:xfrm>
          <a:custGeom>
            <a:avLst/>
            <a:gdLst/>
            <a:ahLst/>
            <a:cxnLst/>
            <a:rect l="l" t="t" r="r" b="b"/>
            <a:pathLst>
              <a:path w="4861442" h="7686074">
                <a:moveTo>
                  <a:pt x="0" y="0"/>
                </a:moveTo>
                <a:lnTo>
                  <a:pt x="4861442" y="0"/>
                </a:lnTo>
                <a:lnTo>
                  <a:pt x="4861442" y="7686074"/>
                </a:lnTo>
                <a:lnTo>
                  <a:pt x="0" y="7686074"/>
                </a:lnTo>
                <a:lnTo>
                  <a:pt x="0" y="0"/>
                </a:lnTo>
                <a:close/>
              </a:path>
            </a:pathLst>
          </a:custGeom>
          <a:blipFill>
            <a:blip r:embed="rId5"/>
            <a:stretch>
              <a:fillRect/>
            </a:stretch>
          </a:blipFill>
        </p:spPr>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14272" y="737311"/>
            <a:ext cx="6459829" cy="8812378"/>
            <a:chOff x="0" y="0"/>
            <a:chExt cx="1646589" cy="2246246"/>
          </a:xfrm>
        </p:grpSpPr>
        <p:sp>
          <p:nvSpPr>
            <p:cNvPr id="4" name="Freeform 4"/>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9C8AE"/>
            </a:solidFill>
          </p:spPr>
        </p:sp>
        <p:sp>
          <p:nvSpPr>
            <p:cNvPr id="5" name="TextBox 5"/>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7945" y="737311"/>
            <a:ext cx="9877199" cy="8812378"/>
            <a:chOff x="0" y="0"/>
            <a:chExt cx="2517666" cy="2246246"/>
          </a:xfrm>
        </p:grpSpPr>
        <p:sp>
          <p:nvSpPr>
            <p:cNvPr id="7" name="Freeform 7"/>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717384"/>
            </a:solidFill>
          </p:spPr>
        </p:sp>
        <p:sp>
          <p:nvSpPr>
            <p:cNvPr id="8" name="TextBox 8"/>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114272" y="2316022"/>
            <a:ext cx="6459829" cy="6195672"/>
          </a:xfrm>
          <a:custGeom>
            <a:avLst/>
            <a:gdLst/>
            <a:ahLst/>
            <a:cxnLst/>
            <a:rect l="l" t="t" r="r" b="b"/>
            <a:pathLst>
              <a:path w="6459829" h="6195672">
                <a:moveTo>
                  <a:pt x="0" y="0"/>
                </a:moveTo>
                <a:lnTo>
                  <a:pt x="6459829" y="0"/>
                </a:lnTo>
                <a:lnTo>
                  <a:pt x="6459829" y="6195672"/>
                </a:lnTo>
                <a:lnTo>
                  <a:pt x="0" y="6195672"/>
                </a:lnTo>
                <a:lnTo>
                  <a:pt x="0" y="0"/>
                </a:lnTo>
                <a:close/>
              </a:path>
            </a:pathLst>
          </a:custGeom>
          <a:blipFill>
            <a:blip r:embed="rId5"/>
            <a:stretch>
              <a:fillRect/>
            </a:stretch>
          </a:blipFill>
        </p:spPr>
      </p:sp>
      <p:sp>
        <p:nvSpPr>
          <p:cNvPr id="10" name="TextBox 10"/>
          <p:cNvSpPr txBox="1"/>
          <p:nvPr/>
        </p:nvSpPr>
        <p:spPr>
          <a:xfrm>
            <a:off x="1150626" y="1063167"/>
            <a:ext cx="9011835" cy="1252855"/>
          </a:xfrm>
          <a:prstGeom prst="rect">
            <a:avLst/>
          </a:prstGeom>
        </p:spPr>
        <p:txBody>
          <a:bodyPr lIns="0" tIns="0" rIns="0" bIns="0" rtlCol="0" anchor="t">
            <a:spAutoFit/>
          </a:bodyPr>
          <a:lstStyle/>
          <a:p>
            <a:pPr algn="just">
              <a:lnSpc>
                <a:spcPts val="10219"/>
              </a:lnSpc>
            </a:pPr>
            <a:r>
              <a:rPr lang="en-US" sz="7299">
                <a:solidFill>
                  <a:srgbClr val="FFFFFF"/>
                </a:solidFill>
                <a:latin typeface="Freckle Face"/>
                <a:ea typeface="Freckle Face"/>
                <a:cs typeface="Freckle Face"/>
                <a:sym typeface="Freckle Face"/>
              </a:rPr>
              <a:t>FANUC LR MATE 200ID</a:t>
            </a:r>
          </a:p>
        </p:txBody>
      </p:sp>
      <p:sp>
        <p:nvSpPr>
          <p:cNvPr id="11" name="TextBox 11"/>
          <p:cNvSpPr txBox="1"/>
          <p:nvPr/>
        </p:nvSpPr>
        <p:spPr>
          <a:xfrm>
            <a:off x="1150626" y="3271463"/>
            <a:ext cx="9011835" cy="4114800"/>
          </a:xfrm>
          <a:prstGeom prst="rect">
            <a:avLst/>
          </a:prstGeom>
        </p:spPr>
        <p:txBody>
          <a:bodyPr lIns="0" tIns="0" rIns="0" bIns="0" rtlCol="0" anchor="t">
            <a:spAutoFit/>
          </a:bodyPr>
          <a:lstStyle/>
          <a:p>
            <a:pPr algn="l">
              <a:lnSpc>
                <a:spcPts val="3600"/>
              </a:lnSpc>
            </a:pPr>
            <a:r>
              <a:rPr lang="en-US" sz="3000">
                <a:solidFill>
                  <a:srgbClr val="FFFFFF"/>
                </a:solidFill>
                <a:latin typeface="Nunito Bold"/>
                <a:ea typeface="Nunito Bold"/>
                <a:cs typeface="Nunito Bold"/>
                <a:sym typeface="Nunito Bold"/>
              </a:rPr>
              <a:t>The first three axes of the FANUC LR Mate 200iD, J1, J2, and J3, are referred to as "major axes" because they are responsible for determining the end effector position, whereas the other three axes, J4, J5, and J6, are referred to as "minor axes" because they are used for describing the end effector's orientation. The minor axes contribute to positioning the end effector at the specified location with the desired orientation.</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14272" y="737311"/>
            <a:ext cx="6459829" cy="8812378"/>
            <a:chOff x="0" y="0"/>
            <a:chExt cx="1646589" cy="2246246"/>
          </a:xfrm>
        </p:grpSpPr>
        <p:sp>
          <p:nvSpPr>
            <p:cNvPr id="4" name="Freeform 4"/>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9C8AE"/>
            </a:solidFill>
          </p:spPr>
        </p:sp>
        <p:sp>
          <p:nvSpPr>
            <p:cNvPr id="5" name="TextBox 5"/>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7945" y="737311"/>
            <a:ext cx="9877199" cy="8812378"/>
            <a:chOff x="0" y="0"/>
            <a:chExt cx="2517666" cy="2246246"/>
          </a:xfrm>
        </p:grpSpPr>
        <p:sp>
          <p:nvSpPr>
            <p:cNvPr id="7" name="Freeform 7"/>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717384"/>
            </a:solidFill>
          </p:spPr>
        </p:sp>
        <p:sp>
          <p:nvSpPr>
            <p:cNvPr id="8" name="TextBox 8"/>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150626" y="1063167"/>
            <a:ext cx="9011835" cy="1252855"/>
          </a:xfrm>
          <a:prstGeom prst="rect">
            <a:avLst/>
          </a:prstGeom>
        </p:spPr>
        <p:txBody>
          <a:bodyPr lIns="0" tIns="0" rIns="0" bIns="0" rtlCol="0" anchor="t">
            <a:spAutoFit/>
          </a:bodyPr>
          <a:lstStyle/>
          <a:p>
            <a:pPr algn="just">
              <a:lnSpc>
                <a:spcPts val="10219"/>
              </a:lnSpc>
            </a:pPr>
            <a:r>
              <a:rPr lang="en-US" sz="7299">
                <a:solidFill>
                  <a:srgbClr val="FFFFFF"/>
                </a:solidFill>
                <a:latin typeface="Freckle Face"/>
                <a:ea typeface="Freckle Face"/>
                <a:cs typeface="Freckle Face"/>
                <a:sym typeface="Freckle Face"/>
              </a:rPr>
              <a:t>ABB IRB 1600</a:t>
            </a:r>
          </a:p>
        </p:txBody>
      </p:sp>
      <p:sp>
        <p:nvSpPr>
          <p:cNvPr id="10" name="TextBox 10"/>
          <p:cNvSpPr txBox="1"/>
          <p:nvPr/>
        </p:nvSpPr>
        <p:spPr>
          <a:xfrm>
            <a:off x="934285" y="2857500"/>
            <a:ext cx="9444517" cy="4572000"/>
          </a:xfrm>
          <a:prstGeom prst="rect">
            <a:avLst/>
          </a:prstGeom>
        </p:spPr>
        <p:txBody>
          <a:bodyPr lIns="0" tIns="0" rIns="0" bIns="0" rtlCol="0" anchor="t">
            <a:spAutoFit/>
          </a:bodyPr>
          <a:lstStyle/>
          <a:p>
            <a:pPr algn="l">
              <a:lnSpc>
                <a:spcPts val="3600"/>
              </a:lnSpc>
            </a:pPr>
            <a:r>
              <a:rPr lang="en-US" sz="3000">
                <a:solidFill>
                  <a:srgbClr val="FFFFFF"/>
                </a:solidFill>
                <a:latin typeface="Nunito Bold"/>
                <a:ea typeface="Nunito Bold"/>
                <a:cs typeface="Nunito Bold"/>
                <a:sym typeface="Nunito Bold"/>
              </a:rPr>
              <a:t>The ABB IRB 1600 industrial manipulator is chosen as a case study for its unique characteristics, ideal for kinematic analysis.</a:t>
            </a:r>
          </a:p>
          <a:p>
            <a:pPr algn="l">
              <a:lnSpc>
                <a:spcPts val="3600"/>
              </a:lnSpc>
            </a:pPr>
            <a:endParaRPr lang="en-US" sz="3000">
              <a:solidFill>
                <a:srgbClr val="FFFFFF"/>
              </a:solidFill>
              <a:latin typeface="Nunito Bold"/>
              <a:ea typeface="Nunito Bold"/>
              <a:cs typeface="Nunito Bold"/>
              <a:sym typeface="Nunito Bold"/>
            </a:endParaRPr>
          </a:p>
          <a:p>
            <a:pPr algn="l">
              <a:lnSpc>
                <a:spcPts val="3600"/>
              </a:lnSpc>
            </a:pPr>
            <a:r>
              <a:rPr lang="en-US" sz="3000">
                <a:solidFill>
                  <a:srgbClr val="FFFFFF"/>
                </a:solidFill>
                <a:latin typeface="Nunito Bold"/>
                <a:ea typeface="Nunito Bold"/>
                <a:cs typeface="Nunito Bold"/>
                <a:sym typeface="Nunito Bold"/>
              </a:rPr>
              <a:t>With six degrees of freedom (6-DOF) and a spherical wrist, it offers extensive motion range and flexibility.</a:t>
            </a:r>
          </a:p>
          <a:p>
            <a:pPr algn="l">
              <a:lnSpc>
                <a:spcPts val="3600"/>
              </a:lnSpc>
            </a:pPr>
            <a:endParaRPr lang="en-US" sz="3000">
              <a:solidFill>
                <a:srgbClr val="FFFFFF"/>
              </a:solidFill>
              <a:latin typeface="Nunito Bold"/>
              <a:ea typeface="Nunito Bold"/>
              <a:cs typeface="Nunito Bold"/>
              <a:sym typeface="Nunito Bold"/>
            </a:endParaRPr>
          </a:p>
          <a:p>
            <a:pPr algn="l">
              <a:lnSpc>
                <a:spcPts val="3600"/>
              </a:lnSpc>
            </a:pPr>
            <a:r>
              <a:rPr lang="en-US" sz="3000">
                <a:solidFill>
                  <a:srgbClr val="FFFFFF"/>
                </a:solidFill>
                <a:latin typeface="Nunito Bold"/>
                <a:ea typeface="Nunito Bold"/>
                <a:cs typeface="Nunito Bold"/>
                <a:sym typeface="Nunito Bold"/>
              </a:rPr>
              <a:t>Compact yet capable of handling high payloads and reach, it's well-suited for diverse applications, particularly in small to medium-sized manufacturing.</a:t>
            </a:r>
          </a:p>
        </p:txBody>
      </p:sp>
      <p:sp>
        <p:nvSpPr>
          <p:cNvPr id="11" name="Freeform 11"/>
          <p:cNvSpPr/>
          <p:nvPr/>
        </p:nvSpPr>
        <p:spPr>
          <a:xfrm>
            <a:off x="11775775" y="1028700"/>
            <a:ext cx="5205222" cy="8229600"/>
          </a:xfrm>
          <a:custGeom>
            <a:avLst/>
            <a:gdLst/>
            <a:ahLst/>
            <a:cxnLst/>
            <a:rect l="l" t="t" r="r" b="b"/>
            <a:pathLst>
              <a:path w="5205222" h="8229600">
                <a:moveTo>
                  <a:pt x="0" y="0"/>
                </a:moveTo>
                <a:lnTo>
                  <a:pt x="5205222" y="0"/>
                </a:lnTo>
                <a:lnTo>
                  <a:pt x="5205222" y="8229600"/>
                </a:lnTo>
                <a:lnTo>
                  <a:pt x="0" y="8229600"/>
                </a:lnTo>
                <a:lnTo>
                  <a:pt x="0" y="0"/>
                </a:lnTo>
                <a:close/>
              </a:path>
            </a:pathLst>
          </a:custGeom>
          <a:blipFill>
            <a:blip r:embed="rId5"/>
            <a:stretch>
              <a:fillRect/>
            </a:stretch>
          </a:blipFill>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3844"/>
        </a:solidFill>
        <a:effectLst/>
      </p:bgPr>
    </p:bg>
    <p:spTree>
      <p:nvGrpSpPr>
        <p:cNvPr id="1" name=""/>
        <p:cNvGrpSpPr/>
        <p:nvPr/>
      </p:nvGrpSpPr>
      <p:grpSpPr>
        <a:xfrm>
          <a:off x="0" y="0"/>
          <a:ext cx="0" cy="0"/>
          <a:chOff x="0" y="0"/>
          <a:chExt cx="0" cy="0"/>
        </a:xfrm>
      </p:grpSpPr>
      <p:sp>
        <p:nvSpPr>
          <p:cNvPr id="2" name="Freeform 2"/>
          <p:cNvSpPr/>
          <p:nvPr/>
        </p:nvSpPr>
        <p:spPr>
          <a:xfrm flipV="1">
            <a:off x="-295419" y="-273713"/>
            <a:ext cx="18878838" cy="12294844"/>
          </a:xfrm>
          <a:custGeom>
            <a:avLst/>
            <a:gdLst/>
            <a:ahLst/>
            <a:cxnLst/>
            <a:rect l="l" t="t" r="r" b="b"/>
            <a:pathLst>
              <a:path w="18878838" h="12294844">
                <a:moveTo>
                  <a:pt x="0" y="12294843"/>
                </a:moveTo>
                <a:lnTo>
                  <a:pt x="18878838" y="12294843"/>
                </a:lnTo>
                <a:lnTo>
                  <a:pt x="18878838" y="0"/>
                </a:lnTo>
                <a:lnTo>
                  <a:pt x="0" y="0"/>
                </a:lnTo>
                <a:lnTo>
                  <a:pt x="0" y="12294843"/>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11114272" y="737311"/>
            <a:ext cx="6459829" cy="8812378"/>
            <a:chOff x="0" y="0"/>
            <a:chExt cx="1646589" cy="2246246"/>
          </a:xfrm>
        </p:grpSpPr>
        <p:sp>
          <p:nvSpPr>
            <p:cNvPr id="4" name="Freeform 4"/>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1BD9F"/>
            </a:solidFill>
          </p:spPr>
        </p:sp>
        <p:sp>
          <p:nvSpPr>
            <p:cNvPr id="5" name="TextBox 5"/>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7945" y="737311"/>
            <a:ext cx="9877199" cy="8812378"/>
            <a:chOff x="0" y="0"/>
            <a:chExt cx="2517666" cy="2246246"/>
          </a:xfrm>
        </p:grpSpPr>
        <p:sp>
          <p:nvSpPr>
            <p:cNvPr id="7" name="Freeform 7"/>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66787D"/>
            </a:solidFill>
          </p:spPr>
        </p:sp>
        <p:sp>
          <p:nvSpPr>
            <p:cNvPr id="8" name="TextBox 8"/>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28700" y="1101267"/>
            <a:ext cx="9401951" cy="969642"/>
          </a:xfrm>
          <a:prstGeom prst="rect">
            <a:avLst/>
          </a:prstGeom>
        </p:spPr>
        <p:txBody>
          <a:bodyPr lIns="0" tIns="0" rIns="0" bIns="0" rtlCol="0" anchor="t">
            <a:spAutoFit/>
          </a:bodyPr>
          <a:lstStyle/>
          <a:p>
            <a:pPr algn="just">
              <a:lnSpc>
                <a:spcPts val="7980"/>
              </a:lnSpc>
            </a:pPr>
            <a:r>
              <a:rPr lang="en-US" sz="5700">
                <a:solidFill>
                  <a:srgbClr val="FFFFFF"/>
                </a:solidFill>
                <a:latin typeface="Freckle Face"/>
                <a:ea typeface="Freckle Face"/>
                <a:cs typeface="Freckle Face"/>
                <a:sym typeface="Freckle Face"/>
              </a:rPr>
              <a:t>INTRODUCTION TO AI ROBOTICS</a:t>
            </a:r>
          </a:p>
        </p:txBody>
      </p:sp>
      <p:sp>
        <p:nvSpPr>
          <p:cNvPr id="10" name="TextBox 10"/>
          <p:cNvSpPr txBox="1"/>
          <p:nvPr/>
        </p:nvSpPr>
        <p:spPr>
          <a:xfrm>
            <a:off x="2271277" y="3314700"/>
            <a:ext cx="6770533" cy="1828800"/>
          </a:xfrm>
          <a:prstGeom prst="rect">
            <a:avLst/>
          </a:prstGeom>
        </p:spPr>
        <p:txBody>
          <a:bodyPr lIns="0" tIns="0" rIns="0" bIns="0" rtlCol="0" anchor="t">
            <a:spAutoFit/>
          </a:bodyPr>
          <a:lstStyle/>
          <a:p>
            <a:pPr algn="just">
              <a:lnSpc>
                <a:spcPts val="4800"/>
              </a:lnSpc>
            </a:pPr>
            <a:r>
              <a:rPr lang="en-US" sz="4000">
                <a:solidFill>
                  <a:srgbClr val="FFFFFF"/>
                </a:solidFill>
                <a:latin typeface="Nunito Bold"/>
                <a:ea typeface="Nunito Bold"/>
                <a:cs typeface="Nunito Bold"/>
                <a:sym typeface="Nunito Bold"/>
              </a:rPr>
              <a:t>Analytical approach of the Inverse Kinematics solutions of 6-DOF Industrial Robots.</a:t>
            </a:r>
          </a:p>
        </p:txBody>
      </p:sp>
      <p:sp>
        <p:nvSpPr>
          <p:cNvPr id="11" name="Freeform 11"/>
          <p:cNvSpPr/>
          <p:nvPr/>
        </p:nvSpPr>
        <p:spPr>
          <a:xfrm flipH="1">
            <a:off x="11829898" y="950729"/>
            <a:ext cx="5028576" cy="7648025"/>
          </a:xfrm>
          <a:custGeom>
            <a:avLst/>
            <a:gdLst/>
            <a:ahLst/>
            <a:cxnLst/>
            <a:rect l="l" t="t" r="r" b="b"/>
            <a:pathLst>
              <a:path w="5028576" h="7648025">
                <a:moveTo>
                  <a:pt x="5028577" y="0"/>
                </a:moveTo>
                <a:lnTo>
                  <a:pt x="0" y="0"/>
                </a:lnTo>
                <a:lnTo>
                  <a:pt x="0" y="7648024"/>
                </a:lnTo>
                <a:lnTo>
                  <a:pt x="5028577" y="7648024"/>
                </a:lnTo>
                <a:lnTo>
                  <a:pt x="5028577" y="0"/>
                </a:lnTo>
                <a:close/>
              </a:path>
            </a:pathLst>
          </a:custGeom>
          <a:blipFill>
            <a:blip r:embed="rId6"/>
            <a:stretch>
              <a:fillRect/>
            </a:stretch>
          </a:blipFill>
        </p:spPr>
      </p:sp>
      <p:sp>
        <p:nvSpPr>
          <p:cNvPr id="12" name="TextBox 12"/>
          <p:cNvSpPr txBox="1"/>
          <p:nvPr/>
        </p:nvSpPr>
        <p:spPr>
          <a:xfrm>
            <a:off x="4202751" y="5330784"/>
            <a:ext cx="4839059" cy="542925"/>
          </a:xfrm>
          <a:prstGeom prst="rect">
            <a:avLst/>
          </a:prstGeom>
        </p:spPr>
        <p:txBody>
          <a:bodyPr lIns="0" tIns="0" rIns="0" bIns="0" rtlCol="0" anchor="t">
            <a:spAutoFit/>
          </a:bodyPr>
          <a:lstStyle/>
          <a:p>
            <a:pPr marL="0" lvl="0" indent="0" algn="l">
              <a:lnSpc>
                <a:spcPts val="4320"/>
              </a:lnSpc>
              <a:spcBef>
                <a:spcPct val="0"/>
              </a:spcBef>
            </a:pPr>
            <a:r>
              <a:rPr lang="en-US" sz="3600" u="none" strike="noStrike">
                <a:solidFill>
                  <a:srgbClr val="D9D9D9"/>
                </a:solidFill>
                <a:latin typeface="Nunito Semi-Bold"/>
                <a:ea typeface="Nunito Semi-Bold"/>
                <a:cs typeface="Nunito Semi-Bold"/>
                <a:sym typeface="Nunito Semi-Bold"/>
              </a:rPr>
              <a:t>- A detailed case study</a:t>
            </a:r>
          </a:p>
        </p:txBody>
      </p:sp>
      <p:pic>
        <p:nvPicPr>
          <p:cNvPr id="14" name="Video 13">
            <a:hlinkClick r:id="" action="ppaction://media"/>
            <a:extLst>
              <a:ext uri="{FF2B5EF4-FFF2-40B4-BE49-F238E27FC236}">
                <a16:creationId xmlns:a16="http://schemas.microsoft.com/office/drawing/2014/main" id="{97134966-71E9-0728-7F94-0385D56C2B8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4859000" y="7715250"/>
            <a:ext cx="3428999" cy="2571750"/>
          </a:xfrm>
          <a:prstGeom prst="rect">
            <a:avLst/>
          </a:prstGeom>
        </p:spPr>
      </p:pic>
    </p:spTree>
  </p:cSld>
  <p:clrMapOvr>
    <a:masterClrMapping/>
  </p:clrMapOvr>
  <p:transition advTm="936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B27"/>
        </a:solidFill>
        <a:effectLst/>
      </p:bgPr>
    </p:bg>
    <p:spTree>
      <p:nvGrpSpPr>
        <p:cNvPr id="1" name=""/>
        <p:cNvGrpSpPr/>
        <p:nvPr/>
      </p:nvGrpSpPr>
      <p:grpSpPr>
        <a:xfrm>
          <a:off x="0" y="0"/>
          <a:ext cx="0" cy="0"/>
          <a:chOff x="0" y="0"/>
          <a:chExt cx="0" cy="0"/>
        </a:xfrm>
      </p:grpSpPr>
      <p:sp>
        <p:nvSpPr>
          <p:cNvPr id="2" name="Freeform 2"/>
          <p:cNvSpPr/>
          <p:nvPr/>
        </p:nvSpPr>
        <p:spPr>
          <a:xfrm rot="-60153">
            <a:off x="-760790" y="-567547"/>
            <a:ext cx="19573637" cy="12747331"/>
          </a:xfrm>
          <a:custGeom>
            <a:avLst/>
            <a:gdLst/>
            <a:ahLst/>
            <a:cxnLst/>
            <a:rect l="l" t="t" r="r" b="b"/>
            <a:pathLst>
              <a:path w="19573637" h="12747331">
                <a:moveTo>
                  <a:pt x="0" y="0"/>
                </a:moveTo>
                <a:lnTo>
                  <a:pt x="19573636" y="0"/>
                </a:lnTo>
                <a:lnTo>
                  <a:pt x="19573636" y="12747331"/>
                </a:lnTo>
                <a:lnTo>
                  <a:pt x="0" y="12747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14272" y="737311"/>
            <a:ext cx="6459829" cy="8812378"/>
            <a:chOff x="0" y="0"/>
            <a:chExt cx="1646589" cy="2246246"/>
          </a:xfrm>
        </p:grpSpPr>
        <p:sp>
          <p:nvSpPr>
            <p:cNvPr id="4" name="Freeform 4"/>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9C8AE"/>
            </a:solidFill>
          </p:spPr>
        </p:sp>
        <p:sp>
          <p:nvSpPr>
            <p:cNvPr id="5" name="TextBox 5"/>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7945" y="737311"/>
            <a:ext cx="9877199" cy="8812378"/>
            <a:chOff x="0" y="0"/>
            <a:chExt cx="2517666" cy="2246246"/>
          </a:xfrm>
        </p:grpSpPr>
        <p:sp>
          <p:nvSpPr>
            <p:cNvPr id="7" name="Freeform 7"/>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717384"/>
            </a:solidFill>
          </p:spPr>
        </p:sp>
        <p:sp>
          <p:nvSpPr>
            <p:cNvPr id="8" name="TextBox 8"/>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114272" y="1878879"/>
            <a:ext cx="6459829" cy="5854220"/>
          </a:xfrm>
          <a:custGeom>
            <a:avLst/>
            <a:gdLst/>
            <a:ahLst/>
            <a:cxnLst/>
            <a:rect l="l" t="t" r="r" b="b"/>
            <a:pathLst>
              <a:path w="6459829" h="5854220">
                <a:moveTo>
                  <a:pt x="0" y="0"/>
                </a:moveTo>
                <a:lnTo>
                  <a:pt x="6459829" y="0"/>
                </a:lnTo>
                <a:lnTo>
                  <a:pt x="6459829" y="5854220"/>
                </a:lnTo>
                <a:lnTo>
                  <a:pt x="0" y="5854220"/>
                </a:lnTo>
                <a:lnTo>
                  <a:pt x="0" y="0"/>
                </a:lnTo>
                <a:close/>
              </a:path>
            </a:pathLst>
          </a:custGeom>
          <a:blipFill>
            <a:blip r:embed="rId5"/>
            <a:stretch>
              <a:fillRect/>
            </a:stretch>
          </a:blipFill>
        </p:spPr>
      </p:sp>
      <p:sp>
        <p:nvSpPr>
          <p:cNvPr id="10" name="TextBox 10"/>
          <p:cNvSpPr txBox="1"/>
          <p:nvPr/>
        </p:nvSpPr>
        <p:spPr>
          <a:xfrm>
            <a:off x="1150626" y="1063167"/>
            <a:ext cx="9011835" cy="1252855"/>
          </a:xfrm>
          <a:prstGeom prst="rect">
            <a:avLst/>
          </a:prstGeom>
        </p:spPr>
        <p:txBody>
          <a:bodyPr lIns="0" tIns="0" rIns="0" bIns="0" rtlCol="0" anchor="t">
            <a:spAutoFit/>
          </a:bodyPr>
          <a:lstStyle/>
          <a:p>
            <a:pPr algn="just">
              <a:lnSpc>
                <a:spcPts val="10219"/>
              </a:lnSpc>
            </a:pPr>
            <a:r>
              <a:rPr lang="en-US" sz="7299">
                <a:solidFill>
                  <a:srgbClr val="FFFFFF"/>
                </a:solidFill>
                <a:latin typeface="Freckle Face"/>
                <a:ea typeface="Freckle Face"/>
                <a:cs typeface="Freckle Face"/>
                <a:sym typeface="Freckle Face"/>
              </a:rPr>
              <a:t>ABB IRB 1600</a:t>
            </a:r>
          </a:p>
        </p:txBody>
      </p:sp>
      <p:sp>
        <p:nvSpPr>
          <p:cNvPr id="11" name="TextBox 11"/>
          <p:cNvSpPr txBox="1"/>
          <p:nvPr/>
        </p:nvSpPr>
        <p:spPr>
          <a:xfrm>
            <a:off x="1150626" y="3271463"/>
            <a:ext cx="9011835" cy="3657600"/>
          </a:xfrm>
          <a:prstGeom prst="rect">
            <a:avLst/>
          </a:prstGeom>
        </p:spPr>
        <p:txBody>
          <a:bodyPr lIns="0" tIns="0" rIns="0" bIns="0" rtlCol="0" anchor="t">
            <a:spAutoFit/>
          </a:bodyPr>
          <a:lstStyle/>
          <a:p>
            <a:pPr algn="l">
              <a:lnSpc>
                <a:spcPts val="3600"/>
              </a:lnSpc>
            </a:pPr>
            <a:r>
              <a:rPr lang="en-US" sz="3000">
                <a:solidFill>
                  <a:srgbClr val="FFFFFF"/>
                </a:solidFill>
                <a:latin typeface="Nunito Bold"/>
                <a:ea typeface="Nunito Bold"/>
                <a:cs typeface="Nunito Bold"/>
                <a:sym typeface="Nunito Bold"/>
              </a:rPr>
              <a:t>The first three axes of the ABB IRB 1600, A1, A2, and A3, are referred to as “major axes” because they are responsible for determining the end effector position, whereas the other three axes, A4, A5, and A6, are referred to as “minor axes” because they are used for orienting the end effector to the specified position. The minor axes contribute to end effector orientation.</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2627"/>
        </a:solidFill>
        <a:effectLst/>
      </p:bgPr>
    </p:bg>
    <p:spTree>
      <p:nvGrpSpPr>
        <p:cNvPr id="1" name=""/>
        <p:cNvGrpSpPr/>
        <p:nvPr/>
      </p:nvGrpSpPr>
      <p:grpSpPr>
        <a:xfrm>
          <a:off x="0" y="0"/>
          <a:ext cx="0" cy="0"/>
          <a:chOff x="0" y="0"/>
          <a:chExt cx="0" cy="0"/>
        </a:xfrm>
      </p:grpSpPr>
      <p:sp>
        <p:nvSpPr>
          <p:cNvPr id="2" name="Freeform 2"/>
          <p:cNvSpPr/>
          <p:nvPr/>
        </p:nvSpPr>
        <p:spPr>
          <a:xfrm>
            <a:off x="-282534" y="-273713"/>
            <a:ext cx="19360965" cy="19515463"/>
          </a:xfrm>
          <a:custGeom>
            <a:avLst/>
            <a:gdLst/>
            <a:ahLst/>
            <a:cxnLst/>
            <a:rect l="l" t="t" r="r" b="b"/>
            <a:pathLst>
              <a:path w="19360965" h="19515463">
                <a:moveTo>
                  <a:pt x="0" y="0"/>
                </a:moveTo>
                <a:lnTo>
                  <a:pt x="19360966" y="0"/>
                </a:lnTo>
                <a:lnTo>
                  <a:pt x="19360966" y="19515463"/>
                </a:lnTo>
                <a:lnTo>
                  <a:pt x="0" y="195154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652013" y="719635"/>
            <a:ext cx="9877199" cy="8812378"/>
            <a:chOff x="0" y="0"/>
            <a:chExt cx="2517666" cy="2246246"/>
          </a:xfrm>
        </p:grpSpPr>
        <p:sp>
          <p:nvSpPr>
            <p:cNvPr id="4" name="Freeform 4"/>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688B8E"/>
            </a:solidFill>
          </p:spPr>
        </p:sp>
        <p:sp>
          <p:nvSpPr>
            <p:cNvPr id="5" name="TextBox 5"/>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8788" y="719635"/>
            <a:ext cx="6459829" cy="8812378"/>
            <a:chOff x="0" y="0"/>
            <a:chExt cx="1646589" cy="2246246"/>
          </a:xfrm>
        </p:grpSpPr>
        <p:sp>
          <p:nvSpPr>
            <p:cNvPr id="7" name="Freeform 7"/>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4A46D"/>
            </a:solidFill>
          </p:spPr>
        </p:sp>
        <p:sp>
          <p:nvSpPr>
            <p:cNvPr id="8" name="TextBox 8"/>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8084695" y="1045491"/>
            <a:ext cx="9011835" cy="1252855"/>
          </a:xfrm>
          <a:prstGeom prst="rect">
            <a:avLst/>
          </a:prstGeom>
        </p:spPr>
        <p:txBody>
          <a:bodyPr lIns="0" tIns="0" rIns="0" bIns="0" rtlCol="0" anchor="t">
            <a:spAutoFit/>
          </a:bodyPr>
          <a:lstStyle/>
          <a:p>
            <a:pPr algn="r">
              <a:lnSpc>
                <a:spcPts val="10219"/>
              </a:lnSpc>
            </a:pPr>
            <a:r>
              <a:rPr lang="en-US" sz="7299">
                <a:solidFill>
                  <a:srgbClr val="FFFFFF"/>
                </a:solidFill>
                <a:latin typeface="Freckle Face"/>
                <a:ea typeface="Freckle Face"/>
                <a:cs typeface="Freckle Face"/>
                <a:sym typeface="Freckle Face"/>
              </a:rPr>
              <a:t>CONCLUSION</a:t>
            </a:r>
          </a:p>
        </p:txBody>
      </p:sp>
      <p:sp>
        <p:nvSpPr>
          <p:cNvPr id="10" name="TextBox 10"/>
          <p:cNvSpPr txBox="1"/>
          <p:nvPr/>
        </p:nvSpPr>
        <p:spPr>
          <a:xfrm>
            <a:off x="8084695" y="2789492"/>
            <a:ext cx="9011835" cy="5448300"/>
          </a:xfrm>
          <a:prstGeom prst="rect">
            <a:avLst/>
          </a:prstGeom>
        </p:spPr>
        <p:txBody>
          <a:bodyPr lIns="0" tIns="0" rIns="0" bIns="0" rtlCol="0" anchor="t">
            <a:spAutoFit/>
          </a:bodyPr>
          <a:lstStyle/>
          <a:p>
            <a:pPr algn="just">
              <a:lnSpc>
                <a:spcPts val="3960"/>
              </a:lnSpc>
            </a:pPr>
            <a:r>
              <a:rPr lang="en-US" sz="3300">
                <a:solidFill>
                  <a:srgbClr val="FFFFFF"/>
                </a:solidFill>
                <a:latin typeface="Nunito Bold"/>
                <a:ea typeface="Nunito Bold"/>
                <a:cs typeface="Nunito Bold"/>
                <a:sym typeface="Nunito Bold"/>
              </a:rPr>
              <a:t>In this presentation, we explored the analytical approaches to solving the inverse kinematics of 6-DOF industrial robots. We began by defining inverse kinematics and its significance in robotic systems. We then delved into the details of analytical methods, emphasizing their precision and computational efficiency. Key concepts such as the Denavit-Hartenberg parameters, closed-form solutions, and both algebraic and geometric methods were discussed. </a:t>
            </a:r>
          </a:p>
        </p:txBody>
      </p:sp>
      <p:sp>
        <p:nvSpPr>
          <p:cNvPr id="11" name="Freeform 11"/>
          <p:cNvSpPr/>
          <p:nvPr/>
        </p:nvSpPr>
        <p:spPr>
          <a:xfrm>
            <a:off x="1211175" y="1028700"/>
            <a:ext cx="5030343" cy="8229600"/>
          </a:xfrm>
          <a:custGeom>
            <a:avLst/>
            <a:gdLst/>
            <a:ahLst/>
            <a:cxnLst/>
            <a:rect l="l" t="t" r="r" b="b"/>
            <a:pathLst>
              <a:path w="5030343" h="8229600">
                <a:moveTo>
                  <a:pt x="0" y="0"/>
                </a:moveTo>
                <a:lnTo>
                  <a:pt x="5030343" y="0"/>
                </a:lnTo>
                <a:lnTo>
                  <a:pt x="5030343" y="8229600"/>
                </a:lnTo>
                <a:lnTo>
                  <a:pt x="0" y="8229600"/>
                </a:lnTo>
                <a:lnTo>
                  <a:pt x="0" y="0"/>
                </a:lnTo>
                <a:close/>
              </a:path>
            </a:pathLst>
          </a:custGeom>
          <a:blipFill>
            <a:blip r:embed="rId4"/>
            <a:stretch>
              <a:fillRect/>
            </a:stretch>
          </a:blipFill>
        </p:spPr>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211D"/>
        </a:solidFill>
        <a:effectLst/>
      </p:bgPr>
    </p:bg>
    <p:spTree>
      <p:nvGrpSpPr>
        <p:cNvPr id="1" name=""/>
        <p:cNvGrpSpPr/>
        <p:nvPr/>
      </p:nvGrpSpPr>
      <p:grpSpPr>
        <a:xfrm>
          <a:off x="0" y="0"/>
          <a:ext cx="0" cy="0"/>
          <a:chOff x="0" y="0"/>
          <a:chExt cx="0" cy="0"/>
        </a:xfrm>
      </p:grpSpPr>
      <p:sp>
        <p:nvSpPr>
          <p:cNvPr id="2" name="Freeform 2"/>
          <p:cNvSpPr/>
          <p:nvPr/>
        </p:nvSpPr>
        <p:spPr>
          <a:xfrm rot="-5400000">
            <a:off x="3089420" y="-4985531"/>
            <a:ext cx="12203698" cy="18726902"/>
          </a:xfrm>
          <a:custGeom>
            <a:avLst/>
            <a:gdLst/>
            <a:ahLst/>
            <a:cxnLst/>
            <a:rect l="l" t="t" r="r" b="b"/>
            <a:pathLst>
              <a:path w="12203698" h="18726902">
                <a:moveTo>
                  <a:pt x="0" y="0"/>
                </a:moveTo>
                <a:lnTo>
                  <a:pt x="12203697" y="0"/>
                </a:lnTo>
                <a:lnTo>
                  <a:pt x="12203697" y="18726902"/>
                </a:lnTo>
                <a:lnTo>
                  <a:pt x="0" y="187269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652013" y="746168"/>
            <a:ext cx="9877199" cy="8812378"/>
            <a:chOff x="0" y="0"/>
            <a:chExt cx="2517666" cy="2246246"/>
          </a:xfrm>
        </p:grpSpPr>
        <p:sp>
          <p:nvSpPr>
            <p:cNvPr id="4" name="Freeform 4"/>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31594D"/>
            </a:solidFill>
          </p:spPr>
        </p:sp>
        <p:sp>
          <p:nvSpPr>
            <p:cNvPr id="5" name="TextBox 5"/>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8788" y="719635"/>
            <a:ext cx="6459829" cy="8812378"/>
            <a:chOff x="0" y="0"/>
            <a:chExt cx="1646589" cy="2246246"/>
          </a:xfrm>
        </p:grpSpPr>
        <p:sp>
          <p:nvSpPr>
            <p:cNvPr id="7" name="Freeform 7"/>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CBD9B8"/>
            </a:solidFill>
          </p:spPr>
        </p:sp>
        <p:sp>
          <p:nvSpPr>
            <p:cNvPr id="8" name="TextBox 8"/>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326485" y="2056089"/>
            <a:ext cx="4528256" cy="1252855"/>
          </a:xfrm>
          <a:prstGeom prst="rect">
            <a:avLst/>
          </a:prstGeom>
        </p:spPr>
        <p:txBody>
          <a:bodyPr lIns="0" tIns="0" rIns="0" bIns="0" rtlCol="0" anchor="t">
            <a:spAutoFit/>
          </a:bodyPr>
          <a:lstStyle/>
          <a:p>
            <a:pPr algn="r">
              <a:lnSpc>
                <a:spcPts val="10219"/>
              </a:lnSpc>
            </a:pPr>
            <a:r>
              <a:rPr lang="en-US" sz="7299">
                <a:solidFill>
                  <a:srgbClr val="CBD9B8"/>
                </a:solidFill>
                <a:latin typeface="Freckle Face"/>
                <a:ea typeface="Freckle Face"/>
                <a:cs typeface="Freckle Face"/>
                <a:sym typeface="Freckle Face"/>
              </a:rPr>
              <a:t>THANK YOU</a:t>
            </a:r>
          </a:p>
        </p:txBody>
      </p:sp>
      <p:sp>
        <p:nvSpPr>
          <p:cNvPr id="10" name="Freeform 10"/>
          <p:cNvSpPr/>
          <p:nvPr/>
        </p:nvSpPr>
        <p:spPr>
          <a:xfrm flipH="1">
            <a:off x="1107297" y="1028700"/>
            <a:ext cx="5762812" cy="8247315"/>
          </a:xfrm>
          <a:custGeom>
            <a:avLst/>
            <a:gdLst/>
            <a:ahLst/>
            <a:cxnLst/>
            <a:rect l="l" t="t" r="r" b="b"/>
            <a:pathLst>
              <a:path w="5762812" h="8247315">
                <a:moveTo>
                  <a:pt x="5762811" y="0"/>
                </a:moveTo>
                <a:lnTo>
                  <a:pt x="0" y="0"/>
                </a:lnTo>
                <a:lnTo>
                  <a:pt x="0" y="8247315"/>
                </a:lnTo>
                <a:lnTo>
                  <a:pt x="5762811" y="8247315"/>
                </a:lnTo>
                <a:lnTo>
                  <a:pt x="5762811" y="0"/>
                </a:lnTo>
                <a:close/>
              </a:path>
            </a:pathLst>
          </a:custGeom>
          <a:blipFill>
            <a:blip r:embed="rId4"/>
            <a:stretch>
              <a:fillRect/>
            </a:stretch>
          </a:blipFill>
        </p:spPr>
      </p:sp>
      <p:sp>
        <p:nvSpPr>
          <p:cNvPr id="11" name="TextBox 11"/>
          <p:cNvSpPr txBox="1"/>
          <p:nvPr/>
        </p:nvSpPr>
        <p:spPr>
          <a:xfrm>
            <a:off x="7113842" y="6404343"/>
            <a:ext cx="5595775" cy="2407285"/>
          </a:xfrm>
          <a:prstGeom prst="rect">
            <a:avLst/>
          </a:prstGeom>
        </p:spPr>
        <p:txBody>
          <a:bodyPr lIns="0" tIns="0" rIns="0" bIns="0" rtlCol="0" anchor="t">
            <a:spAutoFit/>
          </a:bodyPr>
          <a:lstStyle/>
          <a:p>
            <a:pPr marL="0" lvl="0" indent="0" algn="r">
              <a:lnSpc>
                <a:spcPts val="6439"/>
              </a:lnSpc>
              <a:spcBef>
                <a:spcPct val="0"/>
              </a:spcBef>
            </a:pPr>
            <a:r>
              <a:rPr lang="en-US" sz="4599" u="none" strike="noStrike">
                <a:solidFill>
                  <a:srgbClr val="CBD9B8"/>
                </a:solidFill>
                <a:latin typeface="Freckle Face"/>
                <a:ea typeface="Freckle Face"/>
                <a:cs typeface="Freckle Face"/>
                <a:sym typeface="Freckle Face"/>
              </a:rPr>
              <a:t>GIRISH S</a:t>
            </a:r>
          </a:p>
          <a:p>
            <a:pPr marL="0" lvl="0" indent="0" algn="r">
              <a:lnSpc>
                <a:spcPts val="6439"/>
              </a:lnSpc>
              <a:spcBef>
                <a:spcPct val="0"/>
              </a:spcBef>
            </a:pPr>
            <a:r>
              <a:rPr lang="en-US" sz="4599" u="none" strike="noStrike">
                <a:solidFill>
                  <a:srgbClr val="CBD9B8"/>
                </a:solidFill>
                <a:latin typeface="Freckle Face"/>
                <a:ea typeface="Freckle Face"/>
                <a:cs typeface="Freckle Face"/>
                <a:sym typeface="Freckle Face"/>
              </a:rPr>
              <a:t>V HEMANTH KUMAR</a:t>
            </a:r>
          </a:p>
          <a:p>
            <a:pPr marL="0" lvl="0" indent="0" algn="r">
              <a:lnSpc>
                <a:spcPts val="6439"/>
              </a:lnSpc>
              <a:spcBef>
                <a:spcPct val="0"/>
              </a:spcBef>
            </a:pPr>
            <a:r>
              <a:rPr lang="en-US" sz="4599" u="none" strike="noStrike">
                <a:solidFill>
                  <a:srgbClr val="CBD9B8"/>
                </a:solidFill>
                <a:latin typeface="Freckle Face"/>
                <a:ea typeface="Freckle Face"/>
                <a:cs typeface="Freckle Face"/>
                <a:sym typeface="Freckle Face"/>
              </a:rPr>
              <a:t>ANIKETH VIJESH</a:t>
            </a:r>
          </a:p>
        </p:txBody>
      </p:sp>
      <p:sp>
        <p:nvSpPr>
          <p:cNvPr id="12" name="TextBox 12"/>
          <p:cNvSpPr txBox="1"/>
          <p:nvPr/>
        </p:nvSpPr>
        <p:spPr>
          <a:xfrm>
            <a:off x="13979649" y="6404797"/>
            <a:ext cx="3072548" cy="2407285"/>
          </a:xfrm>
          <a:prstGeom prst="rect">
            <a:avLst/>
          </a:prstGeom>
        </p:spPr>
        <p:txBody>
          <a:bodyPr lIns="0" tIns="0" rIns="0" bIns="0" rtlCol="0" anchor="t">
            <a:spAutoFit/>
          </a:bodyPr>
          <a:lstStyle/>
          <a:p>
            <a:pPr marL="0" lvl="0" indent="0" algn="just">
              <a:lnSpc>
                <a:spcPts val="6439"/>
              </a:lnSpc>
              <a:spcBef>
                <a:spcPct val="0"/>
              </a:spcBef>
            </a:pPr>
            <a:r>
              <a:rPr lang="en-US" sz="4599" u="none" strike="noStrike">
                <a:solidFill>
                  <a:srgbClr val="CBD9B8"/>
                </a:solidFill>
                <a:latin typeface="Freckle Face"/>
                <a:ea typeface="Freckle Face"/>
                <a:cs typeface="Freckle Face"/>
                <a:sym typeface="Freckle Face"/>
              </a:rPr>
              <a:t>AIE22044</a:t>
            </a:r>
          </a:p>
          <a:p>
            <a:pPr marL="0" lvl="0" indent="0" algn="just">
              <a:lnSpc>
                <a:spcPts val="6439"/>
              </a:lnSpc>
              <a:spcBef>
                <a:spcPct val="0"/>
              </a:spcBef>
            </a:pPr>
            <a:r>
              <a:rPr lang="en-US" sz="4599" u="none" strike="noStrike">
                <a:solidFill>
                  <a:srgbClr val="CBD9B8"/>
                </a:solidFill>
                <a:latin typeface="Freckle Face"/>
                <a:ea typeface="Freckle Face"/>
                <a:cs typeface="Freckle Face"/>
                <a:sym typeface="Freckle Face"/>
              </a:rPr>
              <a:t>AIE22053</a:t>
            </a:r>
          </a:p>
          <a:p>
            <a:pPr marL="0" lvl="0" indent="0" algn="just">
              <a:lnSpc>
                <a:spcPts val="6439"/>
              </a:lnSpc>
              <a:spcBef>
                <a:spcPct val="0"/>
              </a:spcBef>
            </a:pPr>
            <a:r>
              <a:rPr lang="en-US" sz="4599" u="none" strike="noStrike">
                <a:solidFill>
                  <a:srgbClr val="CBD9B8"/>
                </a:solidFill>
                <a:latin typeface="Freckle Face"/>
                <a:ea typeface="Freckle Face"/>
                <a:cs typeface="Freckle Face"/>
                <a:sym typeface="Freckle Face"/>
              </a:rPr>
              <a:t>AIE22009</a:t>
            </a:r>
          </a:p>
        </p:txBody>
      </p:sp>
      <p:sp>
        <p:nvSpPr>
          <p:cNvPr id="13" name="TextBox 13"/>
          <p:cNvSpPr txBox="1"/>
          <p:nvPr/>
        </p:nvSpPr>
        <p:spPr>
          <a:xfrm>
            <a:off x="13204916" y="6404343"/>
            <a:ext cx="363980" cy="2407285"/>
          </a:xfrm>
          <a:prstGeom prst="rect">
            <a:avLst/>
          </a:prstGeom>
        </p:spPr>
        <p:txBody>
          <a:bodyPr lIns="0" tIns="0" rIns="0" bIns="0" rtlCol="0" anchor="t">
            <a:spAutoFit/>
          </a:bodyPr>
          <a:lstStyle/>
          <a:p>
            <a:pPr marL="0" lvl="0" indent="0" algn="r">
              <a:lnSpc>
                <a:spcPts val="6439"/>
              </a:lnSpc>
              <a:spcBef>
                <a:spcPct val="0"/>
              </a:spcBef>
            </a:pPr>
            <a:r>
              <a:rPr lang="en-US" sz="4599" u="none" strike="noStrike">
                <a:solidFill>
                  <a:srgbClr val="CBD9B8"/>
                </a:solidFill>
                <a:latin typeface="Freckle Face"/>
                <a:ea typeface="Freckle Face"/>
                <a:cs typeface="Freckle Face"/>
                <a:sym typeface="Freckle Face"/>
              </a:rPr>
              <a:t>-</a:t>
            </a:r>
          </a:p>
          <a:p>
            <a:pPr marL="0" lvl="0" indent="0" algn="r">
              <a:lnSpc>
                <a:spcPts val="6439"/>
              </a:lnSpc>
              <a:spcBef>
                <a:spcPct val="0"/>
              </a:spcBef>
            </a:pPr>
            <a:r>
              <a:rPr lang="en-US" sz="4599" u="none" strike="noStrike">
                <a:solidFill>
                  <a:srgbClr val="CBD9B8"/>
                </a:solidFill>
                <a:latin typeface="Freckle Face"/>
                <a:ea typeface="Freckle Face"/>
                <a:cs typeface="Freckle Face"/>
                <a:sym typeface="Freckle Face"/>
              </a:rPr>
              <a:t>-</a:t>
            </a:r>
          </a:p>
          <a:p>
            <a:pPr marL="0" lvl="0" indent="0" algn="r">
              <a:lnSpc>
                <a:spcPts val="6439"/>
              </a:lnSpc>
              <a:spcBef>
                <a:spcPct val="0"/>
              </a:spcBef>
            </a:pPr>
            <a:r>
              <a:rPr lang="en-US" sz="4599" u="none" strike="noStrike">
                <a:solidFill>
                  <a:srgbClr val="CBD9B8"/>
                </a:solidFill>
                <a:latin typeface="Freckle Face"/>
                <a:ea typeface="Freckle Face"/>
                <a:cs typeface="Freckle Face"/>
                <a:sym typeface="Freckle Face"/>
              </a:rPr>
              <a:t>-</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2A2F"/>
        </a:solidFill>
        <a:effectLst/>
      </p:bgPr>
    </p:bg>
    <p:spTree>
      <p:nvGrpSpPr>
        <p:cNvPr id="1" name=""/>
        <p:cNvGrpSpPr/>
        <p:nvPr/>
      </p:nvGrpSpPr>
      <p:grpSpPr>
        <a:xfrm>
          <a:off x="0" y="0"/>
          <a:ext cx="0" cy="0"/>
          <a:chOff x="0" y="0"/>
          <a:chExt cx="0" cy="0"/>
        </a:xfrm>
      </p:grpSpPr>
      <p:sp>
        <p:nvSpPr>
          <p:cNvPr id="2" name="Freeform 2"/>
          <p:cNvSpPr/>
          <p:nvPr/>
        </p:nvSpPr>
        <p:spPr>
          <a:xfrm rot="5400000">
            <a:off x="3128644" y="-3471104"/>
            <a:ext cx="12521151" cy="19214043"/>
          </a:xfrm>
          <a:custGeom>
            <a:avLst/>
            <a:gdLst/>
            <a:ahLst/>
            <a:cxnLst/>
            <a:rect l="l" t="t" r="r" b="b"/>
            <a:pathLst>
              <a:path w="12521151" h="19214043">
                <a:moveTo>
                  <a:pt x="0" y="0"/>
                </a:moveTo>
                <a:lnTo>
                  <a:pt x="12521152" y="0"/>
                </a:lnTo>
                <a:lnTo>
                  <a:pt x="12521152" y="19214043"/>
                </a:lnTo>
                <a:lnTo>
                  <a:pt x="0" y="1921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7652013" y="719635"/>
            <a:ext cx="9877199" cy="8812378"/>
            <a:chOff x="0" y="0"/>
            <a:chExt cx="2517666" cy="2246246"/>
          </a:xfrm>
        </p:grpSpPr>
        <p:sp>
          <p:nvSpPr>
            <p:cNvPr id="4" name="Freeform 4"/>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627C89"/>
            </a:solidFill>
          </p:spPr>
        </p:sp>
        <p:sp>
          <p:nvSpPr>
            <p:cNvPr id="5" name="TextBox 5"/>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8788" y="719635"/>
            <a:ext cx="6459829" cy="8812378"/>
            <a:chOff x="0" y="0"/>
            <a:chExt cx="1646589" cy="2246246"/>
          </a:xfrm>
        </p:grpSpPr>
        <p:sp>
          <p:nvSpPr>
            <p:cNvPr id="7" name="Freeform 7"/>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CFC7B6"/>
            </a:solidFill>
          </p:spPr>
        </p:sp>
        <p:sp>
          <p:nvSpPr>
            <p:cNvPr id="8" name="TextBox 8"/>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8084695" y="885825"/>
            <a:ext cx="9011835" cy="1252855"/>
          </a:xfrm>
          <a:prstGeom prst="rect">
            <a:avLst/>
          </a:prstGeom>
        </p:spPr>
        <p:txBody>
          <a:bodyPr lIns="0" tIns="0" rIns="0" bIns="0" rtlCol="0" anchor="t">
            <a:spAutoFit/>
          </a:bodyPr>
          <a:lstStyle/>
          <a:p>
            <a:pPr algn="r">
              <a:lnSpc>
                <a:spcPts val="10219"/>
              </a:lnSpc>
            </a:pPr>
            <a:r>
              <a:rPr lang="en-US" sz="7299">
                <a:solidFill>
                  <a:srgbClr val="FFFFFF"/>
                </a:solidFill>
                <a:latin typeface="Freckle Face"/>
                <a:ea typeface="Freckle Face"/>
                <a:cs typeface="Freckle Face"/>
                <a:sym typeface="Freckle Face"/>
              </a:rPr>
              <a:t>TEAM MEMBERS</a:t>
            </a:r>
          </a:p>
        </p:txBody>
      </p:sp>
      <p:sp>
        <p:nvSpPr>
          <p:cNvPr id="10" name="TextBox 10"/>
          <p:cNvSpPr txBox="1"/>
          <p:nvPr/>
        </p:nvSpPr>
        <p:spPr>
          <a:xfrm>
            <a:off x="7899946" y="3840392"/>
            <a:ext cx="5595775" cy="3057525"/>
          </a:xfrm>
          <a:prstGeom prst="rect">
            <a:avLst/>
          </a:prstGeom>
        </p:spPr>
        <p:txBody>
          <a:bodyPr lIns="0" tIns="0" rIns="0" bIns="0" rtlCol="0" anchor="t">
            <a:spAutoFit/>
          </a:bodyPr>
          <a:lstStyle/>
          <a:p>
            <a:pPr algn="r">
              <a:lnSpc>
                <a:spcPts val="6000"/>
              </a:lnSpc>
            </a:pPr>
            <a:r>
              <a:rPr lang="en-US" sz="5000">
                <a:solidFill>
                  <a:srgbClr val="FFFFFF"/>
                </a:solidFill>
                <a:latin typeface="Nunito Bold"/>
                <a:ea typeface="Nunito Bold"/>
                <a:cs typeface="Nunito Bold"/>
                <a:sym typeface="Nunito Bold"/>
              </a:rPr>
              <a:t>Aniketh Vijesh</a:t>
            </a:r>
          </a:p>
          <a:p>
            <a:pPr algn="r">
              <a:lnSpc>
                <a:spcPts val="6000"/>
              </a:lnSpc>
            </a:pPr>
            <a:r>
              <a:rPr lang="en-US" sz="5000">
                <a:solidFill>
                  <a:srgbClr val="FFFFFF"/>
                </a:solidFill>
                <a:latin typeface="Nunito Bold"/>
                <a:ea typeface="Nunito Bold"/>
                <a:cs typeface="Nunito Bold"/>
                <a:sym typeface="Nunito Bold"/>
              </a:rPr>
              <a:t>Girish S</a:t>
            </a:r>
          </a:p>
          <a:p>
            <a:pPr algn="r">
              <a:lnSpc>
                <a:spcPts val="6000"/>
              </a:lnSpc>
            </a:pPr>
            <a:r>
              <a:rPr lang="en-US" sz="5000">
                <a:solidFill>
                  <a:srgbClr val="FFFFFF"/>
                </a:solidFill>
                <a:latin typeface="Nunito Bold"/>
                <a:ea typeface="Nunito Bold"/>
                <a:cs typeface="Nunito Bold"/>
                <a:sym typeface="Nunito Bold"/>
              </a:rPr>
              <a:t>V Hemanth Kumar</a:t>
            </a:r>
          </a:p>
          <a:p>
            <a:pPr algn="r">
              <a:lnSpc>
                <a:spcPts val="6000"/>
              </a:lnSpc>
            </a:pPr>
            <a:endParaRPr lang="en-US" sz="5000">
              <a:solidFill>
                <a:srgbClr val="FFFFFF"/>
              </a:solidFill>
              <a:latin typeface="Nunito Bold"/>
              <a:ea typeface="Nunito Bold"/>
              <a:cs typeface="Nunito Bold"/>
              <a:sym typeface="Nunito Bold"/>
            </a:endParaRPr>
          </a:p>
        </p:txBody>
      </p:sp>
      <p:sp>
        <p:nvSpPr>
          <p:cNvPr id="11" name="Freeform 11"/>
          <p:cNvSpPr/>
          <p:nvPr/>
        </p:nvSpPr>
        <p:spPr>
          <a:xfrm flipH="1">
            <a:off x="1436411" y="894499"/>
            <a:ext cx="5104582" cy="7661662"/>
          </a:xfrm>
          <a:custGeom>
            <a:avLst/>
            <a:gdLst/>
            <a:ahLst/>
            <a:cxnLst/>
            <a:rect l="l" t="t" r="r" b="b"/>
            <a:pathLst>
              <a:path w="5104582" h="7661662">
                <a:moveTo>
                  <a:pt x="5104583" y="0"/>
                </a:moveTo>
                <a:lnTo>
                  <a:pt x="0" y="0"/>
                </a:lnTo>
                <a:lnTo>
                  <a:pt x="0" y="7661662"/>
                </a:lnTo>
                <a:lnTo>
                  <a:pt x="5104583" y="7661662"/>
                </a:lnTo>
                <a:lnTo>
                  <a:pt x="5104583" y="0"/>
                </a:lnTo>
                <a:close/>
              </a:path>
            </a:pathLst>
          </a:custGeom>
          <a:blipFill>
            <a:blip r:embed="rId6"/>
            <a:stretch>
              <a:fillRect/>
            </a:stretch>
          </a:blipFill>
        </p:spPr>
      </p:sp>
      <p:sp>
        <p:nvSpPr>
          <p:cNvPr id="12" name="TextBox 12"/>
          <p:cNvSpPr txBox="1"/>
          <p:nvPr/>
        </p:nvSpPr>
        <p:spPr>
          <a:xfrm>
            <a:off x="14183550" y="3739184"/>
            <a:ext cx="3072548" cy="3057525"/>
          </a:xfrm>
          <a:prstGeom prst="rect">
            <a:avLst/>
          </a:prstGeom>
        </p:spPr>
        <p:txBody>
          <a:bodyPr lIns="0" tIns="0" rIns="0" bIns="0" rtlCol="0" anchor="t">
            <a:spAutoFit/>
          </a:bodyPr>
          <a:lstStyle/>
          <a:p>
            <a:pPr algn="r">
              <a:lnSpc>
                <a:spcPts val="6000"/>
              </a:lnSpc>
            </a:pPr>
            <a:r>
              <a:rPr lang="en-US" sz="5000">
                <a:solidFill>
                  <a:srgbClr val="FFFFFF"/>
                </a:solidFill>
                <a:latin typeface="Nunito Bold"/>
                <a:ea typeface="Nunito Bold"/>
                <a:cs typeface="Nunito Bold"/>
                <a:sym typeface="Nunito Bold"/>
              </a:rPr>
              <a:t>AIE22009</a:t>
            </a:r>
          </a:p>
          <a:p>
            <a:pPr algn="r">
              <a:lnSpc>
                <a:spcPts val="6000"/>
              </a:lnSpc>
            </a:pPr>
            <a:r>
              <a:rPr lang="en-US" sz="5000">
                <a:solidFill>
                  <a:srgbClr val="FFFFFF"/>
                </a:solidFill>
                <a:latin typeface="Nunito Bold"/>
                <a:ea typeface="Nunito Bold"/>
                <a:cs typeface="Nunito Bold"/>
                <a:sym typeface="Nunito Bold"/>
              </a:rPr>
              <a:t>AIE22044</a:t>
            </a:r>
          </a:p>
          <a:p>
            <a:pPr algn="r">
              <a:lnSpc>
                <a:spcPts val="6000"/>
              </a:lnSpc>
            </a:pPr>
            <a:r>
              <a:rPr lang="en-US" sz="5000">
                <a:solidFill>
                  <a:srgbClr val="FFFFFF"/>
                </a:solidFill>
                <a:latin typeface="Nunito Bold"/>
                <a:ea typeface="Nunito Bold"/>
                <a:cs typeface="Nunito Bold"/>
                <a:sym typeface="Nunito Bold"/>
              </a:rPr>
              <a:t>AIE22053</a:t>
            </a:r>
          </a:p>
          <a:p>
            <a:pPr algn="r">
              <a:lnSpc>
                <a:spcPts val="6000"/>
              </a:lnSpc>
            </a:pPr>
            <a:endParaRPr lang="en-US" sz="5000">
              <a:solidFill>
                <a:srgbClr val="FFFFFF"/>
              </a:solidFill>
              <a:latin typeface="Nunito Bold"/>
              <a:ea typeface="Nunito Bold"/>
              <a:cs typeface="Nunito Bold"/>
              <a:sym typeface="Nunito Bold"/>
            </a:endParaRPr>
          </a:p>
        </p:txBody>
      </p:sp>
      <p:sp>
        <p:nvSpPr>
          <p:cNvPr id="13" name="TextBox 13"/>
          <p:cNvSpPr txBox="1"/>
          <p:nvPr/>
        </p:nvSpPr>
        <p:spPr>
          <a:xfrm>
            <a:off x="13657645" y="3954326"/>
            <a:ext cx="363980" cy="2295525"/>
          </a:xfrm>
          <a:prstGeom prst="rect">
            <a:avLst/>
          </a:prstGeom>
        </p:spPr>
        <p:txBody>
          <a:bodyPr lIns="0" tIns="0" rIns="0" bIns="0" rtlCol="0" anchor="t">
            <a:spAutoFit/>
          </a:bodyPr>
          <a:lstStyle/>
          <a:p>
            <a:pPr algn="r">
              <a:lnSpc>
                <a:spcPts val="6000"/>
              </a:lnSpc>
            </a:pPr>
            <a:r>
              <a:rPr lang="en-US" sz="5000">
                <a:solidFill>
                  <a:srgbClr val="FFFFFF"/>
                </a:solidFill>
                <a:latin typeface="Nunito Bold Bold"/>
                <a:ea typeface="Nunito Bold Bold"/>
                <a:cs typeface="Nunito Bold Bold"/>
                <a:sym typeface="Nunito Bold Bold"/>
              </a:rPr>
              <a:t>-</a:t>
            </a:r>
          </a:p>
          <a:p>
            <a:pPr algn="r">
              <a:lnSpc>
                <a:spcPts val="6000"/>
              </a:lnSpc>
            </a:pPr>
            <a:r>
              <a:rPr lang="en-US" sz="5000">
                <a:solidFill>
                  <a:srgbClr val="FFFFFF"/>
                </a:solidFill>
                <a:latin typeface="Nunito Bold Bold"/>
                <a:ea typeface="Nunito Bold Bold"/>
                <a:cs typeface="Nunito Bold Bold"/>
                <a:sym typeface="Nunito Bold Bold"/>
              </a:rPr>
              <a:t>-</a:t>
            </a:r>
          </a:p>
          <a:p>
            <a:pPr algn="r">
              <a:lnSpc>
                <a:spcPts val="6000"/>
              </a:lnSpc>
            </a:pPr>
            <a:r>
              <a:rPr lang="en-US" sz="5000">
                <a:solidFill>
                  <a:srgbClr val="FFFFFF"/>
                </a:solidFill>
                <a:latin typeface="Nunito Bold Bold"/>
                <a:ea typeface="Nunito Bold Bold"/>
                <a:cs typeface="Nunito Bold Bold"/>
                <a:sym typeface="Nunito Bold Bold"/>
              </a:rPr>
              <a:t>-</a:t>
            </a:r>
          </a:p>
        </p:txBody>
      </p:sp>
      <p:pic>
        <p:nvPicPr>
          <p:cNvPr id="14" name="Video 13">
            <a:hlinkClick r:id="" action="ppaction://media"/>
            <a:extLst>
              <a:ext uri="{FF2B5EF4-FFF2-40B4-BE49-F238E27FC236}">
                <a16:creationId xmlns:a16="http://schemas.microsoft.com/office/drawing/2014/main" id="{3BCF5821-A185-D5D7-3B59-65396DE91ED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4859000" y="7715250"/>
            <a:ext cx="3428999" cy="2571750"/>
          </a:xfrm>
          <a:prstGeom prst="rect">
            <a:avLst/>
          </a:prstGeom>
        </p:spPr>
      </p:pic>
    </p:spTree>
  </p:cSld>
  <p:clrMapOvr>
    <a:masterClrMapping/>
  </p:clrMapOvr>
  <p:transition advTm="1076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2C33"/>
        </a:solidFill>
        <a:effectLst/>
      </p:bgPr>
    </p:bg>
    <p:spTree>
      <p:nvGrpSpPr>
        <p:cNvPr id="1" name=""/>
        <p:cNvGrpSpPr/>
        <p:nvPr/>
      </p:nvGrpSpPr>
      <p:grpSpPr>
        <a:xfrm>
          <a:off x="0" y="0"/>
          <a:ext cx="0" cy="0"/>
          <a:chOff x="0" y="0"/>
          <a:chExt cx="0" cy="0"/>
        </a:xfrm>
      </p:grpSpPr>
      <p:sp>
        <p:nvSpPr>
          <p:cNvPr id="2" name="Freeform 2"/>
          <p:cNvSpPr/>
          <p:nvPr/>
        </p:nvSpPr>
        <p:spPr>
          <a:xfrm flipH="1">
            <a:off x="-293659" y="-694576"/>
            <a:ext cx="18875318" cy="12300415"/>
          </a:xfrm>
          <a:custGeom>
            <a:avLst/>
            <a:gdLst/>
            <a:ahLst/>
            <a:cxnLst/>
            <a:rect l="l" t="t" r="r" b="b"/>
            <a:pathLst>
              <a:path w="18875318" h="12300415">
                <a:moveTo>
                  <a:pt x="18875318" y="0"/>
                </a:moveTo>
                <a:lnTo>
                  <a:pt x="0" y="0"/>
                </a:lnTo>
                <a:lnTo>
                  <a:pt x="0" y="12300415"/>
                </a:lnTo>
                <a:lnTo>
                  <a:pt x="18875318" y="12300415"/>
                </a:lnTo>
                <a:lnTo>
                  <a:pt x="18875318"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 name="Group 3"/>
          <p:cNvGrpSpPr/>
          <p:nvPr/>
        </p:nvGrpSpPr>
        <p:grpSpPr>
          <a:xfrm>
            <a:off x="7652013" y="719635"/>
            <a:ext cx="9877199" cy="8812378"/>
            <a:chOff x="0" y="0"/>
            <a:chExt cx="2517666" cy="2246246"/>
          </a:xfrm>
        </p:grpSpPr>
        <p:sp>
          <p:nvSpPr>
            <p:cNvPr id="4" name="Freeform 4"/>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90A9A8"/>
            </a:solidFill>
          </p:spPr>
        </p:sp>
        <p:sp>
          <p:nvSpPr>
            <p:cNvPr id="5" name="TextBox 5"/>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8788" y="719635"/>
            <a:ext cx="6459829" cy="8812378"/>
            <a:chOff x="0" y="0"/>
            <a:chExt cx="1646589" cy="2246246"/>
          </a:xfrm>
        </p:grpSpPr>
        <p:sp>
          <p:nvSpPr>
            <p:cNvPr id="7" name="Freeform 7"/>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E0D4BB"/>
            </a:solidFill>
          </p:spPr>
        </p:sp>
        <p:sp>
          <p:nvSpPr>
            <p:cNvPr id="8" name="TextBox 8"/>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flipH="1">
            <a:off x="1298652" y="759624"/>
            <a:ext cx="5114310" cy="7823036"/>
          </a:xfrm>
          <a:custGeom>
            <a:avLst/>
            <a:gdLst/>
            <a:ahLst/>
            <a:cxnLst/>
            <a:rect l="l" t="t" r="r" b="b"/>
            <a:pathLst>
              <a:path w="5114310" h="7823036">
                <a:moveTo>
                  <a:pt x="5114310" y="0"/>
                </a:moveTo>
                <a:lnTo>
                  <a:pt x="0" y="0"/>
                </a:lnTo>
                <a:lnTo>
                  <a:pt x="0" y="7823036"/>
                </a:lnTo>
                <a:lnTo>
                  <a:pt x="5114310" y="7823036"/>
                </a:lnTo>
                <a:lnTo>
                  <a:pt x="5114310" y="0"/>
                </a:lnTo>
                <a:close/>
              </a:path>
            </a:pathLst>
          </a:custGeom>
          <a:blipFill>
            <a:blip r:embed="rId7"/>
            <a:stretch>
              <a:fillRect/>
            </a:stretch>
          </a:blipFill>
        </p:spPr>
      </p:sp>
      <p:sp>
        <p:nvSpPr>
          <p:cNvPr id="10" name="TextBox 10"/>
          <p:cNvSpPr txBox="1"/>
          <p:nvPr/>
        </p:nvSpPr>
        <p:spPr>
          <a:xfrm>
            <a:off x="8247465" y="933450"/>
            <a:ext cx="9011835" cy="887094"/>
          </a:xfrm>
          <a:prstGeom prst="rect">
            <a:avLst/>
          </a:prstGeom>
        </p:spPr>
        <p:txBody>
          <a:bodyPr lIns="0" tIns="0" rIns="0" bIns="0" rtlCol="0" anchor="t">
            <a:spAutoFit/>
          </a:bodyPr>
          <a:lstStyle/>
          <a:p>
            <a:pPr algn="l">
              <a:lnSpc>
                <a:spcPts val="7280"/>
              </a:lnSpc>
            </a:pPr>
            <a:r>
              <a:rPr lang="en-US" sz="5200">
                <a:solidFill>
                  <a:srgbClr val="2D2C33"/>
                </a:solidFill>
                <a:latin typeface="Freckle Face"/>
                <a:ea typeface="Freckle Face"/>
                <a:cs typeface="Freckle Face"/>
                <a:sym typeface="Freckle Face"/>
              </a:rPr>
              <a:t>WHAT IS INVERSE KINEMATICS?</a:t>
            </a:r>
          </a:p>
        </p:txBody>
      </p:sp>
      <p:sp>
        <p:nvSpPr>
          <p:cNvPr id="11" name="TextBox 11"/>
          <p:cNvSpPr txBox="1"/>
          <p:nvPr/>
        </p:nvSpPr>
        <p:spPr>
          <a:xfrm>
            <a:off x="9295754" y="2147715"/>
            <a:ext cx="6896207" cy="2476500"/>
          </a:xfrm>
          <a:prstGeom prst="rect">
            <a:avLst/>
          </a:prstGeom>
        </p:spPr>
        <p:txBody>
          <a:bodyPr lIns="0" tIns="0" rIns="0" bIns="0" rtlCol="0" anchor="t">
            <a:spAutoFit/>
          </a:bodyPr>
          <a:lstStyle/>
          <a:p>
            <a:pPr algn="l">
              <a:lnSpc>
                <a:spcPts val="4920"/>
              </a:lnSpc>
            </a:pPr>
            <a:r>
              <a:rPr lang="en-US" sz="4100">
                <a:solidFill>
                  <a:srgbClr val="2D2C33"/>
                </a:solidFill>
                <a:latin typeface="Nunito Bold Bold"/>
                <a:ea typeface="Nunito Bold Bold"/>
                <a:cs typeface="Nunito Bold Bold"/>
                <a:sym typeface="Nunito Bold Bold"/>
              </a:rPr>
              <a:t>Inverse kinematics refers to process of obtaining joint angles from known coordinates of end effector</a:t>
            </a:r>
          </a:p>
        </p:txBody>
      </p:sp>
      <p:sp>
        <p:nvSpPr>
          <p:cNvPr id="12" name="Freeform 12"/>
          <p:cNvSpPr/>
          <p:nvPr/>
        </p:nvSpPr>
        <p:spPr>
          <a:xfrm>
            <a:off x="7767368" y="4835474"/>
            <a:ext cx="9646489" cy="4560314"/>
          </a:xfrm>
          <a:custGeom>
            <a:avLst/>
            <a:gdLst/>
            <a:ahLst/>
            <a:cxnLst/>
            <a:rect l="l" t="t" r="r" b="b"/>
            <a:pathLst>
              <a:path w="9646489" h="4560314">
                <a:moveTo>
                  <a:pt x="0" y="0"/>
                </a:moveTo>
                <a:lnTo>
                  <a:pt x="9646489" y="0"/>
                </a:lnTo>
                <a:lnTo>
                  <a:pt x="9646489" y="4560314"/>
                </a:lnTo>
                <a:lnTo>
                  <a:pt x="0" y="4560314"/>
                </a:lnTo>
                <a:lnTo>
                  <a:pt x="0" y="0"/>
                </a:lnTo>
                <a:close/>
              </a:path>
            </a:pathLst>
          </a:custGeom>
          <a:blipFill>
            <a:blip r:embed="rId8"/>
            <a:stretch>
              <a:fillRect l="-1113" t="-3507" r="-1277" b="-1316"/>
            </a:stretch>
          </a:blipFill>
        </p:spPr>
      </p:sp>
      <p:pic>
        <p:nvPicPr>
          <p:cNvPr id="14" name="Video 13">
            <a:hlinkClick r:id="" action="ppaction://media"/>
            <a:extLst>
              <a:ext uri="{FF2B5EF4-FFF2-40B4-BE49-F238E27FC236}">
                <a16:creationId xmlns:a16="http://schemas.microsoft.com/office/drawing/2014/main" id="{23B95416-1BFD-6AC9-2C66-DBC83F23640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14859000" y="7715250"/>
            <a:ext cx="3428999" cy="2571750"/>
          </a:xfrm>
          <a:prstGeom prst="rect">
            <a:avLst/>
          </a:prstGeom>
        </p:spPr>
      </p:pic>
    </p:spTree>
  </p:cSld>
  <p:clrMapOvr>
    <a:masterClrMapping/>
  </p:clrMapOvr>
  <p:transition advTm="7009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2627"/>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3120988" y="-3352509"/>
            <a:ext cx="12143549" cy="18634602"/>
          </a:xfrm>
          <a:custGeom>
            <a:avLst/>
            <a:gdLst/>
            <a:ahLst/>
            <a:cxnLst/>
            <a:rect l="l" t="t" r="r" b="b"/>
            <a:pathLst>
              <a:path w="12143549" h="18634602">
                <a:moveTo>
                  <a:pt x="12143549" y="18634602"/>
                </a:moveTo>
                <a:lnTo>
                  <a:pt x="0" y="18634602"/>
                </a:lnTo>
                <a:lnTo>
                  <a:pt x="0" y="0"/>
                </a:lnTo>
                <a:lnTo>
                  <a:pt x="12143549" y="0"/>
                </a:lnTo>
                <a:lnTo>
                  <a:pt x="12143549" y="18634602"/>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610766" y="498796"/>
            <a:ext cx="17083108" cy="9177265"/>
            <a:chOff x="0" y="0"/>
            <a:chExt cx="4354428" cy="2339255"/>
          </a:xfrm>
        </p:grpSpPr>
        <p:sp>
          <p:nvSpPr>
            <p:cNvPr id="4" name="Freeform 4"/>
            <p:cNvSpPr/>
            <p:nvPr/>
          </p:nvSpPr>
          <p:spPr>
            <a:xfrm>
              <a:off x="0" y="0"/>
              <a:ext cx="4354428" cy="2339255"/>
            </a:xfrm>
            <a:custGeom>
              <a:avLst/>
              <a:gdLst/>
              <a:ahLst/>
              <a:cxnLst/>
              <a:rect l="l" t="t" r="r" b="b"/>
              <a:pathLst>
                <a:path w="4354428" h="2339255">
                  <a:moveTo>
                    <a:pt x="0" y="0"/>
                  </a:moveTo>
                  <a:lnTo>
                    <a:pt x="4354428" y="0"/>
                  </a:lnTo>
                  <a:lnTo>
                    <a:pt x="4354428" y="2339255"/>
                  </a:lnTo>
                  <a:lnTo>
                    <a:pt x="0" y="2339255"/>
                  </a:lnTo>
                  <a:close/>
                </a:path>
              </a:pathLst>
            </a:custGeom>
            <a:solidFill>
              <a:srgbClr val="BED2B0"/>
            </a:solidFill>
          </p:spPr>
        </p:sp>
        <p:sp>
          <p:nvSpPr>
            <p:cNvPr id="5" name="TextBox 5"/>
            <p:cNvSpPr txBox="1"/>
            <p:nvPr/>
          </p:nvSpPr>
          <p:spPr>
            <a:xfrm>
              <a:off x="0" y="-38100"/>
              <a:ext cx="4354428" cy="237735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610766" y="609143"/>
            <a:ext cx="10593909" cy="8956570"/>
          </a:xfrm>
          <a:custGeom>
            <a:avLst/>
            <a:gdLst/>
            <a:ahLst/>
            <a:cxnLst/>
            <a:rect l="l" t="t" r="r" b="b"/>
            <a:pathLst>
              <a:path w="10593909" h="8956570">
                <a:moveTo>
                  <a:pt x="0" y="0"/>
                </a:moveTo>
                <a:lnTo>
                  <a:pt x="10593909" y="0"/>
                </a:lnTo>
                <a:lnTo>
                  <a:pt x="10593909" y="8956570"/>
                </a:lnTo>
                <a:lnTo>
                  <a:pt x="0" y="8956570"/>
                </a:lnTo>
                <a:lnTo>
                  <a:pt x="0" y="0"/>
                </a:lnTo>
                <a:close/>
              </a:path>
            </a:pathLst>
          </a:custGeom>
          <a:blipFill>
            <a:blip r:embed="rId6"/>
            <a:stretch>
              <a:fillRect/>
            </a:stretch>
          </a:blipFill>
        </p:spPr>
      </p:sp>
      <p:sp>
        <p:nvSpPr>
          <p:cNvPr id="7" name="TextBox 7"/>
          <p:cNvSpPr txBox="1"/>
          <p:nvPr/>
        </p:nvSpPr>
        <p:spPr>
          <a:xfrm>
            <a:off x="10634826" y="933450"/>
            <a:ext cx="6857388" cy="1811019"/>
          </a:xfrm>
          <a:prstGeom prst="rect">
            <a:avLst/>
          </a:prstGeom>
        </p:spPr>
        <p:txBody>
          <a:bodyPr lIns="0" tIns="0" rIns="0" bIns="0" rtlCol="0" anchor="t">
            <a:spAutoFit/>
          </a:bodyPr>
          <a:lstStyle/>
          <a:p>
            <a:pPr algn="l">
              <a:lnSpc>
                <a:spcPts val="7280"/>
              </a:lnSpc>
            </a:pPr>
            <a:r>
              <a:rPr lang="en-US" sz="5200">
                <a:solidFill>
                  <a:srgbClr val="2D2C33"/>
                </a:solidFill>
                <a:latin typeface="Freckle Face"/>
                <a:ea typeface="Freckle Face"/>
                <a:cs typeface="Freckle Face"/>
                <a:sym typeface="Freckle Face"/>
              </a:rPr>
              <a:t>METHODS FOR SOLVING INVERSE KINEMATICS</a:t>
            </a:r>
          </a:p>
        </p:txBody>
      </p:sp>
      <p:sp>
        <p:nvSpPr>
          <p:cNvPr id="8" name="TextBox 8"/>
          <p:cNvSpPr txBox="1"/>
          <p:nvPr/>
        </p:nvSpPr>
        <p:spPr>
          <a:xfrm>
            <a:off x="12001052" y="4070575"/>
            <a:ext cx="4683531" cy="3095625"/>
          </a:xfrm>
          <a:prstGeom prst="rect">
            <a:avLst/>
          </a:prstGeom>
        </p:spPr>
        <p:txBody>
          <a:bodyPr lIns="0" tIns="0" rIns="0" bIns="0" rtlCol="0" anchor="t">
            <a:spAutoFit/>
          </a:bodyPr>
          <a:lstStyle/>
          <a:p>
            <a:pPr algn="l">
              <a:lnSpc>
                <a:spcPts val="4920"/>
              </a:lnSpc>
            </a:pPr>
            <a:r>
              <a:rPr lang="en-US" sz="4100">
                <a:solidFill>
                  <a:srgbClr val="2D2C33"/>
                </a:solidFill>
                <a:latin typeface="Nunito Bold Bold"/>
                <a:ea typeface="Nunito Bold Bold"/>
                <a:cs typeface="Nunito Bold Bold"/>
                <a:sym typeface="Nunito Bold Bold"/>
              </a:rPr>
              <a:t>Various methods such as analytical, numerical and machine learning based algorithms</a:t>
            </a:r>
          </a:p>
        </p:txBody>
      </p:sp>
      <p:pic>
        <p:nvPicPr>
          <p:cNvPr id="11" name="Video 10">
            <a:hlinkClick r:id="" action="ppaction://media"/>
            <a:extLst>
              <a:ext uri="{FF2B5EF4-FFF2-40B4-BE49-F238E27FC236}">
                <a16:creationId xmlns:a16="http://schemas.microsoft.com/office/drawing/2014/main" id="{2D2818E7-D563-A3D0-5814-10F07DD4068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4859000" y="7715250"/>
            <a:ext cx="3428999" cy="2571750"/>
          </a:xfrm>
          <a:prstGeom prst="rect">
            <a:avLst/>
          </a:prstGeom>
        </p:spPr>
      </p:pic>
    </p:spTree>
  </p:cSld>
  <p:clrMapOvr>
    <a:masterClrMapping/>
  </p:clrMapOvr>
  <p:transition advTm="4847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211D"/>
        </a:solidFill>
        <a:effectLst/>
      </p:bgPr>
    </p:bg>
    <p:spTree>
      <p:nvGrpSpPr>
        <p:cNvPr id="1" name=""/>
        <p:cNvGrpSpPr/>
        <p:nvPr/>
      </p:nvGrpSpPr>
      <p:grpSpPr>
        <a:xfrm>
          <a:off x="0" y="0"/>
          <a:ext cx="0" cy="0"/>
          <a:chOff x="0" y="0"/>
          <a:chExt cx="0" cy="0"/>
        </a:xfrm>
      </p:grpSpPr>
      <p:sp>
        <p:nvSpPr>
          <p:cNvPr id="2" name="Freeform 2"/>
          <p:cNvSpPr/>
          <p:nvPr/>
        </p:nvSpPr>
        <p:spPr>
          <a:xfrm rot="-5400000">
            <a:off x="3089420" y="-4985531"/>
            <a:ext cx="12203698" cy="18726902"/>
          </a:xfrm>
          <a:custGeom>
            <a:avLst/>
            <a:gdLst/>
            <a:ahLst/>
            <a:cxnLst/>
            <a:rect l="l" t="t" r="r" b="b"/>
            <a:pathLst>
              <a:path w="12203698" h="18726902">
                <a:moveTo>
                  <a:pt x="0" y="0"/>
                </a:moveTo>
                <a:lnTo>
                  <a:pt x="12203697" y="0"/>
                </a:lnTo>
                <a:lnTo>
                  <a:pt x="12203697" y="18726902"/>
                </a:lnTo>
                <a:lnTo>
                  <a:pt x="0" y="187269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7652013" y="746168"/>
            <a:ext cx="9877199" cy="8812378"/>
            <a:chOff x="0" y="0"/>
            <a:chExt cx="2517666" cy="2246246"/>
          </a:xfrm>
        </p:grpSpPr>
        <p:sp>
          <p:nvSpPr>
            <p:cNvPr id="4" name="Freeform 4"/>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31594D"/>
            </a:solidFill>
          </p:spPr>
        </p:sp>
        <p:sp>
          <p:nvSpPr>
            <p:cNvPr id="5" name="TextBox 5"/>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8788" y="719635"/>
            <a:ext cx="6459829" cy="8812378"/>
            <a:chOff x="0" y="0"/>
            <a:chExt cx="1646589" cy="2246246"/>
          </a:xfrm>
        </p:grpSpPr>
        <p:sp>
          <p:nvSpPr>
            <p:cNvPr id="7" name="Freeform 7"/>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CBD9B8"/>
            </a:solidFill>
          </p:spPr>
        </p:sp>
        <p:sp>
          <p:nvSpPr>
            <p:cNvPr id="8" name="TextBox 8"/>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8443769" y="933450"/>
            <a:ext cx="8293686" cy="1597658"/>
          </a:xfrm>
          <a:prstGeom prst="rect">
            <a:avLst/>
          </a:prstGeom>
        </p:spPr>
        <p:txBody>
          <a:bodyPr lIns="0" tIns="0" rIns="0" bIns="0" rtlCol="0" anchor="t">
            <a:spAutoFit/>
          </a:bodyPr>
          <a:lstStyle/>
          <a:p>
            <a:pPr algn="ctr">
              <a:lnSpc>
                <a:spcPts val="6440"/>
              </a:lnSpc>
            </a:pPr>
            <a:r>
              <a:rPr lang="en-US" sz="4600">
                <a:solidFill>
                  <a:srgbClr val="CBD9B8"/>
                </a:solidFill>
                <a:latin typeface="Freckle Face"/>
                <a:ea typeface="Freckle Face"/>
                <a:cs typeface="Freckle Face"/>
                <a:sym typeface="Freckle Face"/>
              </a:rPr>
              <a:t>ANALYTICAL METHOD FOR SOLVING INVERSE KINEMATICS</a:t>
            </a:r>
          </a:p>
        </p:txBody>
      </p:sp>
      <p:sp>
        <p:nvSpPr>
          <p:cNvPr id="10" name="Freeform 10"/>
          <p:cNvSpPr/>
          <p:nvPr/>
        </p:nvSpPr>
        <p:spPr>
          <a:xfrm flipH="1">
            <a:off x="1276268" y="835076"/>
            <a:ext cx="5424870" cy="7763678"/>
          </a:xfrm>
          <a:custGeom>
            <a:avLst/>
            <a:gdLst/>
            <a:ahLst/>
            <a:cxnLst/>
            <a:rect l="l" t="t" r="r" b="b"/>
            <a:pathLst>
              <a:path w="5424870" h="7763678">
                <a:moveTo>
                  <a:pt x="5424869" y="0"/>
                </a:moveTo>
                <a:lnTo>
                  <a:pt x="0" y="0"/>
                </a:lnTo>
                <a:lnTo>
                  <a:pt x="0" y="7763677"/>
                </a:lnTo>
                <a:lnTo>
                  <a:pt x="5424869" y="7763677"/>
                </a:lnTo>
                <a:lnTo>
                  <a:pt x="5424869" y="0"/>
                </a:lnTo>
                <a:close/>
              </a:path>
            </a:pathLst>
          </a:custGeom>
          <a:blipFill>
            <a:blip r:embed="rId6"/>
            <a:stretch>
              <a:fillRect/>
            </a:stretch>
          </a:blipFill>
        </p:spPr>
      </p:sp>
      <p:sp>
        <p:nvSpPr>
          <p:cNvPr id="11" name="TextBox 11"/>
          <p:cNvSpPr txBox="1"/>
          <p:nvPr/>
        </p:nvSpPr>
        <p:spPr>
          <a:xfrm>
            <a:off x="8618454" y="3700470"/>
            <a:ext cx="7944316" cy="4457700"/>
          </a:xfrm>
          <a:prstGeom prst="rect">
            <a:avLst/>
          </a:prstGeom>
        </p:spPr>
        <p:txBody>
          <a:bodyPr lIns="0" tIns="0" rIns="0" bIns="0" rtlCol="0" anchor="t">
            <a:spAutoFit/>
          </a:bodyPr>
          <a:lstStyle/>
          <a:p>
            <a:pPr algn="l">
              <a:lnSpc>
                <a:spcPts val="3960"/>
              </a:lnSpc>
            </a:pPr>
            <a:r>
              <a:rPr lang="en-US" sz="3300">
                <a:solidFill>
                  <a:srgbClr val="FFFFFF"/>
                </a:solidFill>
                <a:latin typeface="Nunito Bold Bold"/>
                <a:ea typeface="Nunito Bold Bold"/>
                <a:cs typeface="Nunito Bold Bold"/>
                <a:sym typeface="Nunito Bold Bold"/>
              </a:rPr>
              <a:t>Analytical methods involve solving kinematic equations to find joint angles. These methods are precise and provide a closed-form solution, but they can be complex and computationally intensive. Common analytical methods include the Denavit-Hartenberg (D-H) parameters and the Jacobian matrix.</a:t>
            </a:r>
          </a:p>
        </p:txBody>
      </p:sp>
      <p:pic>
        <p:nvPicPr>
          <p:cNvPr id="13" name="Video 12">
            <a:hlinkClick r:id="" action="ppaction://media"/>
            <a:extLst>
              <a:ext uri="{FF2B5EF4-FFF2-40B4-BE49-F238E27FC236}">
                <a16:creationId xmlns:a16="http://schemas.microsoft.com/office/drawing/2014/main" id="{61ED7B2C-175B-A739-BD4C-623CEAC7147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4859000" y="7715250"/>
            <a:ext cx="3428999" cy="2571750"/>
          </a:xfrm>
          <a:prstGeom prst="rect">
            <a:avLst/>
          </a:prstGeom>
        </p:spPr>
      </p:pic>
    </p:spTree>
  </p:cSld>
  <p:clrMapOvr>
    <a:masterClrMapping/>
  </p:clrMapOvr>
  <p:transition advTm="2744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2223"/>
        </a:solidFill>
        <a:effectLst/>
      </p:bgPr>
    </p:bg>
    <p:spTree>
      <p:nvGrpSpPr>
        <p:cNvPr id="1" name=""/>
        <p:cNvGrpSpPr/>
        <p:nvPr/>
      </p:nvGrpSpPr>
      <p:grpSpPr>
        <a:xfrm>
          <a:off x="0" y="0"/>
          <a:ext cx="0" cy="0"/>
          <a:chOff x="0" y="0"/>
          <a:chExt cx="0" cy="0"/>
        </a:xfrm>
      </p:grpSpPr>
      <p:sp>
        <p:nvSpPr>
          <p:cNvPr id="2" name="Freeform 2"/>
          <p:cNvSpPr/>
          <p:nvPr/>
        </p:nvSpPr>
        <p:spPr>
          <a:xfrm rot="-5400000">
            <a:off x="3120988" y="-3352509"/>
            <a:ext cx="12143549" cy="18634602"/>
          </a:xfrm>
          <a:custGeom>
            <a:avLst/>
            <a:gdLst/>
            <a:ahLst/>
            <a:cxnLst/>
            <a:rect l="l" t="t" r="r" b="b"/>
            <a:pathLst>
              <a:path w="12143549" h="18634602">
                <a:moveTo>
                  <a:pt x="0" y="0"/>
                </a:moveTo>
                <a:lnTo>
                  <a:pt x="12143549" y="0"/>
                </a:lnTo>
                <a:lnTo>
                  <a:pt x="12143549" y="18634602"/>
                </a:lnTo>
                <a:lnTo>
                  <a:pt x="0" y="186346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 name="Group 3"/>
          <p:cNvGrpSpPr/>
          <p:nvPr/>
        </p:nvGrpSpPr>
        <p:grpSpPr>
          <a:xfrm>
            <a:off x="11114272" y="737311"/>
            <a:ext cx="6459829" cy="8812378"/>
            <a:chOff x="0" y="0"/>
            <a:chExt cx="1646589" cy="2246246"/>
          </a:xfrm>
        </p:grpSpPr>
        <p:sp>
          <p:nvSpPr>
            <p:cNvPr id="4" name="Freeform 4"/>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ECDEBC"/>
            </a:solidFill>
          </p:spPr>
        </p:sp>
        <p:sp>
          <p:nvSpPr>
            <p:cNvPr id="5" name="TextBox 5"/>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7945" y="737311"/>
            <a:ext cx="9877199" cy="8812378"/>
            <a:chOff x="0" y="0"/>
            <a:chExt cx="2517666" cy="2246246"/>
          </a:xfrm>
        </p:grpSpPr>
        <p:sp>
          <p:nvSpPr>
            <p:cNvPr id="7" name="Freeform 7"/>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8A847A"/>
            </a:solidFill>
          </p:spPr>
        </p:sp>
        <p:sp>
          <p:nvSpPr>
            <p:cNvPr id="8" name="TextBox 8"/>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flipH="1">
            <a:off x="11697334" y="805268"/>
            <a:ext cx="5293704" cy="7857075"/>
          </a:xfrm>
          <a:custGeom>
            <a:avLst/>
            <a:gdLst/>
            <a:ahLst/>
            <a:cxnLst/>
            <a:rect l="l" t="t" r="r" b="b"/>
            <a:pathLst>
              <a:path w="5293704" h="7857075">
                <a:moveTo>
                  <a:pt x="5293705" y="0"/>
                </a:moveTo>
                <a:lnTo>
                  <a:pt x="0" y="0"/>
                </a:lnTo>
                <a:lnTo>
                  <a:pt x="0" y="7857075"/>
                </a:lnTo>
                <a:lnTo>
                  <a:pt x="5293705" y="7857075"/>
                </a:lnTo>
                <a:lnTo>
                  <a:pt x="5293705" y="0"/>
                </a:lnTo>
                <a:close/>
              </a:path>
            </a:pathLst>
          </a:custGeom>
          <a:blipFill>
            <a:blip r:embed="rId7"/>
            <a:stretch>
              <a:fillRect/>
            </a:stretch>
          </a:blipFill>
        </p:spPr>
      </p:sp>
      <p:sp>
        <p:nvSpPr>
          <p:cNvPr id="10" name="Freeform 10"/>
          <p:cNvSpPr/>
          <p:nvPr/>
        </p:nvSpPr>
        <p:spPr>
          <a:xfrm>
            <a:off x="1028700" y="5453507"/>
            <a:ext cx="9238348" cy="2602106"/>
          </a:xfrm>
          <a:custGeom>
            <a:avLst/>
            <a:gdLst/>
            <a:ahLst/>
            <a:cxnLst/>
            <a:rect l="l" t="t" r="r" b="b"/>
            <a:pathLst>
              <a:path w="9238348" h="2602106">
                <a:moveTo>
                  <a:pt x="0" y="0"/>
                </a:moveTo>
                <a:lnTo>
                  <a:pt x="9238348" y="0"/>
                </a:lnTo>
                <a:lnTo>
                  <a:pt x="9238348" y="2602106"/>
                </a:lnTo>
                <a:lnTo>
                  <a:pt x="0" y="2602106"/>
                </a:lnTo>
                <a:lnTo>
                  <a:pt x="0" y="0"/>
                </a:lnTo>
                <a:close/>
              </a:path>
            </a:pathLst>
          </a:custGeom>
          <a:blipFill>
            <a:blip r:embed="rId8"/>
            <a:stretch>
              <a:fillRect/>
            </a:stretch>
          </a:blipFill>
        </p:spPr>
      </p:sp>
      <p:sp>
        <p:nvSpPr>
          <p:cNvPr id="11" name="TextBox 11"/>
          <p:cNvSpPr txBox="1"/>
          <p:nvPr/>
        </p:nvSpPr>
        <p:spPr>
          <a:xfrm>
            <a:off x="1672590" y="1923558"/>
            <a:ext cx="8173322" cy="2933700"/>
          </a:xfrm>
          <a:prstGeom prst="rect">
            <a:avLst/>
          </a:prstGeom>
        </p:spPr>
        <p:txBody>
          <a:bodyPr lIns="0" tIns="0" rIns="0" bIns="0" rtlCol="0" anchor="t">
            <a:spAutoFit/>
          </a:bodyPr>
          <a:lstStyle/>
          <a:p>
            <a:pPr marL="0" lvl="0" indent="0" algn="l">
              <a:lnSpc>
                <a:spcPts val="3360"/>
              </a:lnSpc>
              <a:spcBef>
                <a:spcPct val="0"/>
              </a:spcBef>
            </a:pPr>
            <a:r>
              <a:rPr lang="en-US" sz="2800">
                <a:solidFill>
                  <a:srgbClr val="2D2C33"/>
                </a:solidFill>
                <a:latin typeface="Nunito Bold Bold"/>
                <a:ea typeface="Nunito Bold Bold"/>
                <a:cs typeface="Nunito Bold Bold"/>
                <a:sym typeface="Nunito Bold Bold"/>
              </a:rPr>
              <a:t>The D-H method is widely used for simplifying the kinematic equations of robot arms. It describes the spatial relationship between successive link coordinate frames using four parameters: link length, link twist, link offset, and joint angle. This method is crucial for forward and inverse kinematics solutions.</a:t>
            </a:r>
          </a:p>
        </p:txBody>
      </p:sp>
      <p:sp>
        <p:nvSpPr>
          <p:cNvPr id="12" name="TextBox 12"/>
          <p:cNvSpPr txBox="1"/>
          <p:nvPr/>
        </p:nvSpPr>
        <p:spPr>
          <a:xfrm>
            <a:off x="1028700" y="952500"/>
            <a:ext cx="9461103" cy="662938"/>
          </a:xfrm>
          <a:prstGeom prst="rect">
            <a:avLst/>
          </a:prstGeom>
        </p:spPr>
        <p:txBody>
          <a:bodyPr lIns="0" tIns="0" rIns="0" bIns="0" rtlCol="0" anchor="t">
            <a:spAutoFit/>
          </a:bodyPr>
          <a:lstStyle/>
          <a:p>
            <a:pPr marL="0" lvl="0" indent="0" algn="l">
              <a:lnSpc>
                <a:spcPts val="5460"/>
              </a:lnSpc>
              <a:spcBef>
                <a:spcPct val="0"/>
              </a:spcBef>
            </a:pPr>
            <a:r>
              <a:rPr lang="en-US" sz="3900" u="none" strike="noStrike">
                <a:solidFill>
                  <a:srgbClr val="000000"/>
                </a:solidFill>
                <a:latin typeface="Freckle Face"/>
                <a:ea typeface="Freckle Face"/>
                <a:cs typeface="Freckle Face"/>
                <a:sym typeface="Freckle Face"/>
              </a:rPr>
              <a:t>DENAVIT-HARTENBERG (D-H) PARAMETERS :</a:t>
            </a:r>
          </a:p>
        </p:txBody>
      </p:sp>
      <p:pic>
        <p:nvPicPr>
          <p:cNvPr id="13" name="Video 12">
            <a:hlinkClick r:id="" action="ppaction://media"/>
            <a:extLst>
              <a:ext uri="{FF2B5EF4-FFF2-40B4-BE49-F238E27FC236}">
                <a16:creationId xmlns:a16="http://schemas.microsoft.com/office/drawing/2014/main" id="{81301FEF-AE34-6455-3FB2-4B1ABBD1533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14859000" y="7715250"/>
            <a:ext cx="3428999" cy="2571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441"/>
    </mc:Choice>
    <mc:Fallback xmlns="">
      <p:transition spd="slow" advTm="48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2627"/>
        </a:solidFill>
        <a:effectLst/>
      </p:bgPr>
    </p:bg>
    <p:spTree>
      <p:nvGrpSpPr>
        <p:cNvPr id="1" name=""/>
        <p:cNvGrpSpPr/>
        <p:nvPr/>
      </p:nvGrpSpPr>
      <p:grpSpPr>
        <a:xfrm>
          <a:off x="0" y="0"/>
          <a:ext cx="0" cy="0"/>
          <a:chOff x="0" y="0"/>
          <a:chExt cx="0" cy="0"/>
        </a:xfrm>
      </p:grpSpPr>
      <p:sp>
        <p:nvSpPr>
          <p:cNvPr id="2" name="Freeform 2"/>
          <p:cNvSpPr/>
          <p:nvPr/>
        </p:nvSpPr>
        <p:spPr>
          <a:xfrm>
            <a:off x="-282534" y="-273713"/>
            <a:ext cx="19360965" cy="19515463"/>
          </a:xfrm>
          <a:custGeom>
            <a:avLst/>
            <a:gdLst/>
            <a:ahLst/>
            <a:cxnLst/>
            <a:rect l="l" t="t" r="r" b="b"/>
            <a:pathLst>
              <a:path w="19360965" h="19515463">
                <a:moveTo>
                  <a:pt x="0" y="0"/>
                </a:moveTo>
                <a:lnTo>
                  <a:pt x="19360966" y="0"/>
                </a:lnTo>
                <a:lnTo>
                  <a:pt x="19360966" y="19515463"/>
                </a:lnTo>
                <a:lnTo>
                  <a:pt x="0" y="195154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7652013" y="719635"/>
            <a:ext cx="9877199" cy="8812378"/>
            <a:chOff x="0" y="0"/>
            <a:chExt cx="2517666" cy="2246246"/>
          </a:xfrm>
        </p:grpSpPr>
        <p:sp>
          <p:nvSpPr>
            <p:cNvPr id="4" name="Freeform 4"/>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688B8E"/>
            </a:solidFill>
          </p:spPr>
        </p:sp>
        <p:sp>
          <p:nvSpPr>
            <p:cNvPr id="5" name="TextBox 5"/>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8788" y="719635"/>
            <a:ext cx="6459829" cy="8812378"/>
            <a:chOff x="0" y="0"/>
            <a:chExt cx="1646589" cy="2246246"/>
          </a:xfrm>
        </p:grpSpPr>
        <p:sp>
          <p:nvSpPr>
            <p:cNvPr id="7" name="Freeform 7"/>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D4A46D"/>
            </a:solidFill>
          </p:spPr>
        </p:sp>
        <p:sp>
          <p:nvSpPr>
            <p:cNvPr id="8" name="TextBox 8"/>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7955685" y="950241"/>
            <a:ext cx="9174605" cy="1252855"/>
          </a:xfrm>
          <a:prstGeom prst="rect">
            <a:avLst/>
          </a:prstGeom>
        </p:spPr>
        <p:txBody>
          <a:bodyPr lIns="0" tIns="0" rIns="0" bIns="0" rtlCol="0" anchor="t">
            <a:spAutoFit/>
          </a:bodyPr>
          <a:lstStyle/>
          <a:p>
            <a:pPr algn="r">
              <a:lnSpc>
                <a:spcPts val="10219"/>
              </a:lnSpc>
            </a:pPr>
            <a:r>
              <a:rPr lang="en-US" sz="7299">
                <a:solidFill>
                  <a:srgbClr val="FFFFFF"/>
                </a:solidFill>
                <a:latin typeface="Freckle Face"/>
                <a:ea typeface="Freckle Face"/>
                <a:cs typeface="Freckle Face"/>
                <a:sym typeface="Freckle Face"/>
              </a:rPr>
              <a:t>THE JACOBIAN MATRIX</a:t>
            </a:r>
          </a:p>
        </p:txBody>
      </p:sp>
      <p:sp>
        <p:nvSpPr>
          <p:cNvPr id="10" name="TextBox 10"/>
          <p:cNvSpPr txBox="1"/>
          <p:nvPr/>
        </p:nvSpPr>
        <p:spPr>
          <a:xfrm>
            <a:off x="8247465" y="2847720"/>
            <a:ext cx="8643056" cy="2914650"/>
          </a:xfrm>
          <a:prstGeom prst="rect">
            <a:avLst/>
          </a:prstGeom>
        </p:spPr>
        <p:txBody>
          <a:bodyPr lIns="0" tIns="0" rIns="0" bIns="0" rtlCol="0" anchor="t">
            <a:spAutoFit/>
          </a:bodyPr>
          <a:lstStyle/>
          <a:p>
            <a:pPr algn="l">
              <a:lnSpc>
                <a:spcPts val="3840"/>
              </a:lnSpc>
            </a:pPr>
            <a:r>
              <a:rPr lang="en-US" sz="3200">
                <a:solidFill>
                  <a:srgbClr val="FFFFFF"/>
                </a:solidFill>
                <a:latin typeface="Nunito Bold"/>
                <a:ea typeface="Nunito Bold"/>
                <a:cs typeface="Nunito Bold"/>
                <a:sym typeface="Nunito Bold"/>
              </a:rPr>
              <a:t>The Jacobian matrix method is used for calculating the relationship between joint velocities and end-effector velocities. It is particularly useful in inverse kinematics for finding joint configurations that achieve a desired end-effector position and orientation.</a:t>
            </a:r>
          </a:p>
        </p:txBody>
      </p:sp>
      <p:sp>
        <p:nvSpPr>
          <p:cNvPr id="11" name="Freeform 11"/>
          <p:cNvSpPr/>
          <p:nvPr/>
        </p:nvSpPr>
        <p:spPr>
          <a:xfrm>
            <a:off x="1614323" y="1028700"/>
            <a:ext cx="4627195" cy="7570053"/>
          </a:xfrm>
          <a:custGeom>
            <a:avLst/>
            <a:gdLst/>
            <a:ahLst/>
            <a:cxnLst/>
            <a:rect l="l" t="t" r="r" b="b"/>
            <a:pathLst>
              <a:path w="4627195" h="7570053">
                <a:moveTo>
                  <a:pt x="0" y="0"/>
                </a:moveTo>
                <a:lnTo>
                  <a:pt x="4627195" y="0"/>
                </a:lnTo>
                <a:lnTo>
                  <a:pt x="4627195" y="7570053"/>
                </a:lnTo>
                <a:lnTo>
                  <a:pt x="0" y="7570053"/>
                </a:lnTo>
                <a:lnTo>
                  <a:pt x="0" y="0"/>
                </a:lnTo>
                <a:close/>
              </a:path>
            </a:pathLst>
          </a:custGeom>
          <a:blipFill>
            <a:blip r:embed="rId6"/>
            <a:stretch>
              <a:fillRect/>
            </a:stretch>
          </a:blipFill>
        </p:spPr>
      </p:sp>
      <p:pic>
        <p:nvPicPr>
          <p:cNvPr id="12" name="Video 11">
            <a:hlinkClick r:id="" action="ppaction://media"/>
            <a:extLst>
              <a:ext uri="{FF2B5EF4-FFF2-40B4-BE49-F238E27FC236}">
                <a16:creationId xmlns:a16="http://schemas.microsoft.com/office/drawing/2014/main" id="{5099763D-9CBF-B3EF-BD5E-5B346E54966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14859000" y="7715250"/>
            <a:ext cx="3428999" cy="2571750"/>
          </a:xfrm>
          <a:prstGeom prst="rect">
            <a:avLst/>
          </a:prstGeom>
        </p:spPr>
      </p:pic>
    </p:spTree>
  </p:cSld>
  <p:clrMapOvr>
    <a:masterClrMapping/>
  </p:clrMapOvr>
  <p:transition advTm="2118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2639"/>
        </a:solidFill>
        <a:effectLst/>
      </p:bgPr>
    </p:bg>
    <p:spTree>
      <p:nvGrpSpPr>
        <p:cNvPr id="1" name=""/>
        <p:cNvGrpSpPr/>
        <p:nvPr/>
      </p:nvGrpSpPr>
      <p:grpSpPr>
        <a:xfrm>
          <a:off x="0" y="0"/>
          <a:ext cx="0" cy="0"/>
          <a:chOff x="0" y="0"/>
          <a:chExt cx="0" cy="0"/>
        </a:xfrm>
      </p:grpSpPr>
      <p:sp>
        <p:nvSpPr>
          <p:cNvPr id="2" name="Freeform 2"/>
          <p:cNvSpPr/>
          <p:nvPr/>
        </p:nvSpPr>
        <p:spPr>
          <a:xfrm rot="-10800000">
            <a:off x="-333992" y="-304672"/>
            <a:ext cx="19187595" cy="12495921"/>
          </a:xfrm>
          <a:custGeom>
            <a:avLst/>
            <a:gdLst/>
            <a:ahLst/>
            <a:cxnLst/>
            <a:rect l="l" t="t" r="r" b="b"/>
            <a:pathLst>
              <a:path w="19187595" h="12495921">
                <a:moveTo>
                  <a:pt x="0" y="0"/>
                </a:moveTo>
                <a:lnTo>
                  <a:pt x="19187596" y="0"/>
                </a:lnTo>
                <a:lnTo>
                  <a:pt x="19187596" y="12495921"/>
                </a:lnTo>
                <a:lnTo>
                  <a:pt x="0" y="12495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1114272" y="737311"/>
            <a:ext cx="6459829" cy="8812378"/>
            <a:chOff x="0" y="0"/>
            <a:chExt cx="1646589" cy="2246246"/>
          </a:xfrm>
        </p:grpSpPr>
        <p:sp>
          <p:nvSpPr>
            <p:cNvPr id="4" name="Freeform 4"/>
            <p:cNvSpPr/>
            <p:nvPr/>
          </p:nvSpPr>
          <p:spPr>
            <a:xfrm>
              <a:off x="0" y="0"/>
              <a:ext cx="1646589" cy="2246246"/>
            </a:xfrm>
            <a:custGeom>
              <a:avLst/>
              <a:gdLst/>
              <a:ahLst/>
              <a:cxnLst/>
              <a:rect l="l" t="t" r="r" b="b"/>
              <a:pathLst>
                <a:path w="1646589" h="2246246">
                  <a:moveTo>
                    <a:pt x="0" y="0"/>
                  </a:moveTo>
                  <a:lnTo>
                    <a:pt x="1646589" y="0"/>
                  </a:lnTo>
                  <a:lnTo>
                    <a:pt x="1646589" y="2246246"/>
                  </a:lnTo>
                  <a:lnTo>
                    <a:pt x="0" y="2246246"/>
                  </a:lnTo>
                  <a:close/>
                </a:path>
              </a:pathLst>
            </a:custGeom>
            <a:solidFill>
              <a:srgbClr val="BED2B0"/>
            </a:solidFill>
          </p:spPr>
        </p:sp>
        <p:sp>
          <p:nvSpPr>
            <p:cNvPr id="5" name="TextBox 5"/>
            <p:cNvSpPr txBox="1"/>
            <p:nvPr/>
          </p:nvSpPr>
          <p:spPr>
            <a:xfrm>
              <a:off x="0" y="-38100"/>
              <a:ext cx="1646589" cy="228434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7945" y="737311"/>
            <a:ext cx="9877199" cy="8812378"/>
            <a:chOff x="0" y="0"/>
            <a:chExt cx="2517666" cy="2246246"/>
          </a:xfrm>
        </p:grpSpPr>
        <p:sp>
          <p:nvSpPr>
            <p:cNvPr id="7" name="Freeform 7"/>
            <p:cNvSpPr/>
            <p:nvPr/>
          </p:nvSpPr>
          <p:spPr>
            <a:xfrm>
              <a:off x="0" y="0"/>
              <a:ext cx="2517666" cy="2246246"/>
            </a:xfrm>
            <a:custGeom>
              <a:avLst/>
              <a:gdLst/>
              <a:ahLst/>
              <a:cxnLst/>
              <a:rect l="l" t="t" r="r" b="b"/>
              <a:pathLst>
                <a:path w="2517666" h="2246246">
                  <a:moveTo>
                    <a:pt x="0" y="0"/>
                  </a:moveTo>
                  <a:lnTo>
                    <a:pt x="2517666" y="0"/>
                  </a:lnTo>
                  <a:lnTo>
                    <a:pt x="2517666" y="2246246"/>
                  </a:lnTo>
                  <a:lnTo>
                    <a:pt x="0" y="2246246"/>
                  </a:lnTo>
                  <a:close/>
                </a:path>
              </a:pathLst>
            </a:custGeom>
            <a:solidFill>
              <a:srgbClr val="598279"/>
            </a:solidFill>
          </p:spPr>
        </p:sp>
        <p:sp>
          <p:nvSpPr>
            <p:cNvPr id="8" name="TextBox 8"/>
            <p:cNvSpPr txBox="1"/>
            <p:nvPr/>
          </p:nvSpPr>
          <p:spPr>
            <a:xfrm>
              <a:off x="0" y="-38100"/>
              <a:ext cx="2517666" cy="2284346"/>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34820" y="885825"/>
            <a:ext cx="8109180" cy="2548255"/>
          </a:xfrm>
          <a:prstGeom prst="rect">
            <a:avLst/>
          </a:prstGeom>
        </p:spPr>
        <p:txBody>
          <a:bodyPr lIns="0" tIns="0" rIns="0" bIns="0" rtlCol="0" anchor="t">
            <a:spAutoFit/>
          </a:bodyPr>
          <a:lstStyle/>
          <a:p>
            <a:pPr algn="l">
              <a:lnSpc>
                <a:spcPts val="10219"/>
              </a:lnSpc>
            </a:pPr>
            <a:r>
              <a:rPr lang="en-US" sz="7299">
                <a:solidFill>
                  <a:srgbClr val="FFFFFF"/>
                </a:solidFill>
                <a:latin typeface="Freckle Face"/>
                <a:ea typeface="Freckle Face"/>
                <a:cs typeface="Freckle Face"/>
                <a:sym typeface="Freckle Face"/>
              </a:rPr>
              <a:t>PETER CORKE’S ROBOTICS TOOLBOX</a:t>
            </a:r>
          </a:p>
        </p:txBody>
      </p:sp>
      <p:sp>
        <p:nvSpPr>
          <p:cNvPr id="10" name="TextBox 10"/>
          <p:cNvSpPr txBox="1"/>
          <p:nvPr/>
        </p:nvSpPr>
        <p:spPr>
          <a:xfrm>
            <a:off x="1160331" y="4210457"/>
            <a:ext cx="8992425" cy="4533900"/>
          </a:xfrm>
          <a:prstGeom prst="rect">
            <a:avLst/>
          </a:prstGeom>
        </p:spPr>
        <p:txBody>
          <a:bodyPr lIns="0" tIns="0" rIns="0" bIns="0" rtlCol="0" anchor="t">
            <a:spAutoFit/>
          </a:bodyPr>
          <a:lstStyle/>
          <a:p>
            <a:pPr algn="l">
              <a:lnSpc>
                <a:spcPts val="5160"/>
              </a:lnSpc>
            </a:pPr>
            <a:r>
              <a:rPr lang="en-US" sz="4300">
                <a:solidFill>
                  <a:srgbClr val="FFFFFF"/>
                </a:solidFill>
                <a:latin typeface="Nunito Bold"/>
                <a:ea typeface="Nunito Bold"/>
                <a:cs typeface="Nunito Bold"/>
                <a:sym typeface="Nunito Bold"/>
              </a:rPr>
              <a:t>Peter Corke’s robotics toolbox is an open-source toolbox for robotic systems. This toolbox contains a collection of functions and tools for robotic systems that allow users to easily implement and test robot control and vision algorithms</a:t>
            </a:r>
          </a:p>
        </p:txBody>
      </p:sp>
      <p:sp>
        <p:nvSpPr>
          <p:cNvPr id="11" name="Freeform 11"/>
          <p:cNvSpPr/>
          <p:nvPr/>
        </p:nvSpPr>
        <p:spPr>
          <a:xfrm>
            <a:off x="11724894" y="1028700"/>
            <a:ext cx="5534406" cy="8229600"/>
          </a:xfrm>
          <a:custGeom>
            <a:avLst/>
            <a:gdLst/>
            <a:ahLst/>
            <a:cxnLst/>
            <a:rect l="l" t="t" r="r" b="b"/>
            <a:pathLst>
              <a:path w="5534406" h="8229600">
                <a:moveTo>
                  <a:pt x="0" y="0"/>
                </a:moveTo>
                <a:lnTo>
                  <a:pt x="5534406" y="0"/>
                </a:lnTo>
                <a:lnTo>
                  <a:pt x="5534406" y="8229600"/>
                </a:lnTo>
                <a:lnTo>
                  <a:pt x="0" y="8229600"/>
                </a:lnTo>
                <a:lnTo>
                  <a:pt x="0" y="0"/>
                </a:lnTo>
                <a:close/>
              </a:path>
            </a:pathLst>
          </a:custGeom>
          <a:blipFill>
            <a:blip r:embed="rId5"/>
            <a:stretch>
              <a:fillRect/>
            </a:stretch>
          </a:blipFill>
        </p:spPr>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2512</Words>
  <Application>Microsoft Office PowerPoint</Application>
  <PresentationFormat>Custom</PresentationFormat>
  <Paragraphs>184</Paragraphs>
  <Slides>22</Slides>
  <Notes>13</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Nunito Bold Bold</vt:lpstr>
      <vt:lpstr>Nunito Bold</vt:lpstr>
      <vt:lpstr>Arial</vt:lpstr>
      <vt:lpstr>Calibri</vt:lpstr>
      <vt:lpstr>Nunito Semi-Bold</vt:lpstr>
      <vt:lpstr>Freckle Face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Robotics Case Study</dc:title>
  <cp:lastModifiedBy>Girish s</cp:lastModifiedBy>
  <cp:revision>2</cp:revision>
  <dcterms:created xsi:type="dcterms:W3CDTF">2006-08-16T00:00:00Z</dcterms:created>
  <dcterms:modified xsi:type="dcterms:W3CDTF">2024-07-17T15:31:40Z</dcterms:modified>
  <dc:identifier>DAGJ_DGl8NM</dc:identifier>
</cp:coreProperties>
</file>